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presProps" Target="pres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doughnut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rgbClr val="554596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33cc66"/>
              </a:solidFill>
              <a:ln w="19080">
                <a:noFill/>
              </a:ln>
            </c:spPr>
          </c:dPt>
          <c:dPt>
            <c:idx val="1"/>
            <c:spPr>
              <a:solidFill>
                <a:srgbClr val="554596"/>
              </a:solidFill>
              <a:ln w="19080">
                <a:noFill/>
              </a:ln>
            </c:spPr>
          </c:dPt>
          <c:dPt>
            <c:idx val="2"/>
            <c:spPr>
              <a:solidFill>
                <a:srgbClr val="5d7de1"/>
              </a:solidFill>
              <a:ln w="19080">
                <a:noFill/>
              </a:ln>
            </c:spPr>
          </c:dPt>
          <c:dPt>
            <c:idx val="3"/>
            <c:spPr>
              <a:solidFill>
                <a:srgbClr val="666666"/>
              </a:solidFill>
              <a:ln w="19080">
                <a:noFill/>
              </a:ln>
            </c:spPr>
          </c:dPt>
          <c:dPt>
            <c:idx val="4"/>
            <c:spPr>
              <a:solidFill>
                <a:srgbClr val="004c96"/>
              </a:solidFill>
              <a:ln w="19080">
                <a:noFill/>
              </a:ln>
            </c:spPr>
          </c:dPt>
          <c:dPt>
            <c:idx val="5"/>
            <c:spPr>
              <a:solidFill>
                <a:srgbClr val="b1255f"/>
              </a:solidFill>
              <a:ln w="19080">
                <a:noFill/>
              </a:ln>
            </c:spPr>
          </c:dPt>
          <c:dPt>
            <c:idx val="6"/>
            <c:spPr>
              <a:solidFill>
                <a:srgbClr val="ff595e"/>
              </a:solidFill>
              <a:ln w="19080">
                <a:noFill/>
              </a:ln>
            </c:spPr>
          </c:dPt>
          <c:dPt>
            <c:idx val="7"/>
            <c:spPr>
              <a:solidFill>
                <a:srgbClr val="becbf3"/>
              </a:solidFill>
              <a:ln w="19080">
                <a:noFill/>
              </a:ln>
            </c:spPr>
          </c:dPt>
          <c:dPt>
            <c:idx val="8"/>
            <c:spPr>
              <a:solidFill>
                <a:srgbClr val="ffc874"/>
              </a:solidFill>
              <a:ln w="19080">
                <a:noFill/>
              </a:ln>
            </c:spPr>
          </c:dPt>
          <c:dPt>
            <c:idx val="9"/>
            <c:spPr>
              <a:solidFill>
                <a:srgbClr val="4de3fb"/>
              </a:solidFill>
              <a:ln w="19080">
                <a:noFill/>
              </a:ln>
            </c:spPr>
          </c:dPt>
          <c:dPt>
            <c:idx val="10"/>
            <c:spPr>
              <a:solidFill>
                <a:srgbClr val="94eefd"/>
              </a:solidFill>
              <a:ln w="19080">
                <a:noFill/>
              </a:ln>
            </c:spPr>
          </c:dPt>
          <c:dPt>
            <c:idx val="11"/>
            <c:spPr>
              <a:solidFill>
                <a:srgbClr val="002788"/>
              </a:solidFill>
              <a:ln w="19080">
                <a:noFill/>
              </a:ln>
            </c:spPr>
          </c:dPt>
          <c:dPt>
            <c:idx val="12"/>
            <c:spPr>
              <a:solidFill>
                <a:srgbClr val="7160b6"/>
              </a:solidFill>
              <a:ln w="19080">
                <a:noFill/>
              </a:ln>
            </c:spPr>
          </c:dPt>
          <c:dPt>
            <c:idx val="13"/>
            <c:spPr>
              <a:solidFill>
                <a:srgbClr val="7d97e7"/>
              </a:solidFill>
              <a:ln w="19080">
                <a:noFill/>
              </a:ln>
            </c:spPr>
          </c:dPt>
          <c:dPt>
            <c:idx val="14"/>
            <c:spPr>
              <a:solidFill>
                <a:srgbClr val="5cd685"/>
              </a:solidFill>
              <a:ln w="19080">
                <a:noFill/>
              </a:ln>
            </c:spPr>
          </c:dPt>
          <c:dPt>
            <c:idx val="15"/>
            <c:spPr>
              <a:solidFill>
                <a:srgbClr val="fffd78"/>
              </a:solidFill>
              <a:ln w="19080">
                <a:noFill/>
              </a:ln>
            </c:spPr>
          </c:dPt>
          <c:dPt>
            <c:idx val="16"/>
            <c:spPr>
              <a:solidFill>
                <a:srgbClr val="71e9fc"/>
              </a:solidFill>
              <a:ln w="19080">
                <a:noFill/>
              </a:ln>
            </c:spPr>
          </c:dPt>
          <c:dPt>
            <c:idx val="17"/>
            <c:spPr>
              <a:solidFill>
                <a:srgbClr val="a3a3a3"/>
              </a:solidFill>
              <a:ln w="19080">
                <a:noFill/>
              </a:ln>
            </c:spPr>
          </c:dPt>
          <c:dPt>
            <c:idx val="18"/>
            <c:spPr>
              <a:solidFill>
                <a:srgbClr val="0041e3"/>
              </a:solidFill>
              <a:ln w="19080">
                <a:noFill/>
              </a:ln>
            </c:spPr>
          </c:dPt>
          <c:dPt>
            <c:idx val="19"/>
            <c:spPr>
              <a:solidFill>
                <a:srgbClr val="adebc2"/>
              </a:solidFill>
              <a:ln w="19080">
                <a:noFill/>
              </a:ln>
            </c:spPr>
          </c:dPt>
          <c:dPt>
            <c:idx val="20"/>
            <c:spPr>
              <a:solidFill>
                <a:srgbClr val="d9d9d9"/>
              </a:solidFill>
              <a:ln w="19080">
                <a:noFill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2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3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4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5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6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7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8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9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0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1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2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3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4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5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6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7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8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9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20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sz="1000" spc="-1" strike="noStrike">
                    <a:solidFill>
                      <a:srgbClr val="666666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; </c:separator>
            <c:showLeaderLines val="1"/>
          </c:dLbls>
          <c:cat>
            <c:strRef>
              <c:f>categories</c:f>
              <c:strCache>
                <c:ptCount val="21"/>
                <c:pt idx="0">
                  <c:v>2'FL</c:v>
                </c:pt>
                <c:pt idx="1">
                  <c:v>3FL</c:v>
                </c:pt>
                <c:pt idx="2">
                  <c:v>LNDFH-I</c:v>
                </c:pt>
                <c:pt idx="3">
                  <c:v>LNT</c:v>
                </c:pt>
                <c:pt idx="4">
                  <c:v>LNFP-I</c:v>
                </c:pt>
                <c:pt idx="5">
                  <c:v>LNFP-II</c:v>
                </c:pt>
                <c:pt idx="6">
                  <c:v>LNFP-III</c:v>
                </c:pt>
                <c:pt idx="7">
                  <c:v>LDFT</c:v>
                </c:pt>
                <c:pt idx="8">
                  <c:v>6'SL</c:v>
                </c:pt>
                <c:pt idx="9">
                  <c:v>MFLNH-III</c:v>
                </c:pt>
                <c:pt idx="10">
                  <c:v>DSLNT</c:v>
                </c:pt>
                <c:pt idx="11">
                  <c:v>3'SL</c:v>
                </c:pt>
                <c:pt idx="12">
                  <c:v>DFLNHa</c:v>
                </c:pt>
                <c:pt idx="13">
                  <c:v>LNnT</c:v>
                </c:pt>
                <c:pt idx="14">
                  <c:v>LSTc</c:v>
                </c:pt>
                <c:pt idx="15">
                  <c:v>LNFP-V</c:v>
                </c:pt>
                <c:pt idx="16">
                  <c:v>LSTb</c:v>
                </c:pt>
                <c:pt idx="17">
                  <c:v>LNnDFH</c:v>
                </c:pt>
                <c:pt idx="18">
                  <c:v>LNH</c:v>
                </c:pt>
                <c:pt idx="19">
                  <c:v>LNnFP-V</c:v>
                </c:pt>
                <c:pt idx="20">
                  <c:v>Not Quantified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1"/>
                <c:pt idx="0">
                  <c:v>1846.84096755116</c:v>
                </c:pt>
                <c:pt idx="1">
                  <c:v>1012.75602938913</c:v>
                </c:pt>
                <c:pt idx="2">
                  <c:v>780.073475691687</c:v>
                </c:pt>
                <c:pt idx="3">
                  <c:v>658.652991462054</c:v>
                </c:pt>
                <c:pt idx="4">
                  <c:v>556.544166491098</c:v>
                </c:pt>
                <c:pt idx="5">
                  <c:v>442.899884315068</c:v>
                </c:pt>
                <c:pt idx="6">
                  <c:v>344.189618519624</c:v>
                </c:pt>
                <c:pt idx="7">
                  <c:v>271.799303480091</c:v>
                </c:pt>
                <c:pt idx="8">
                  <c:v>216.566908901408</c:v>
                </c:pt>
                <c:pt idx="9">
                  <c:v>204.187630578248</c:v>
                </c:pt>
                <c:pt idx="10">
                  <c:v>182.163973825784</c:v>
                </c:pt>
                <c:pt idx="11">
                  <c:v>132.042381555184</c:v>
                </c:pt>
                <c:pt idx="12">
                  <c:v>121.078162127878</c:v>
                </c:pt>
                <c:pt idx="13">
                  <c:v>119.769652351571</c:v>
                </c:pt>
                <c:pt idx="14">
                  <c:v>75.9090396287284</c:v>
                </c:pt>
                <c:pt idx="15">
                  <c:v>74.2470050065076</c:v>
                </c:pt>
                <c:pt idx="16">
                  <c:v>62.9603569098672</c:v>
                </c:pt>
                <c:pt idx="17">
                  <c:v>47.3862639358856</c:v>
                </c:pt>
                <c:pt idx="18">
                  <c:v>22.9418181818182</c:v>
                </c:pt>
                <c:pt idx="19">
                  <c:v>18.0291757006369</c:v>
                </c:pt>
                <c:pt idx="20">
                  <c:v>1900</c:v>
                </c:pt>
              </c:numCache>
            </c:numRef>
          </c:val>
        </c:ser>
        <c:firstSliceAng val="0"/>
        <c:holeSize val="50"/>
      </c:doughnutChart>
      <c:spPr>
        <a:noFill/>
        <a:ln w="0">
          <a:noFill/>
        </a:ln>
      </c:spPr>
    </c:plotArea>
    <c:legend>
      <c:legendPos val="b"/>
      <c:layout>
        <c:manualLayout>
          <c:xMode val="edge"/>
          <c:yMode val="edge"/>
          <c:x val="0"/>
          <c:y val="0.691934505761067"/>
          <c:w val="1"/>
          <c:h val="0.293945213787526"/>
        </c:manualLayout>
      </c:layout>
      <c:overlay val="0"/>
      <c:spPr>
        <a:noFill/>
        <a:ln w="0">
          <a:noFill/>
        </a:ln>
      </c:spPr>
      <c:txPr>
        <a:bodyPr/>
        <a:lstStyle/>
        <a:p>
          <a:pPr>
            <a:defRPr b="0" sz="700" spc="-1" strike="noStrike">
              <a:solidFill>
                <a:srgbClr val="666666"/>
              </a:solidFill>
              <a:latin typeface="Arial"/>
            </a:defRPr>
          </a:pPr>
        </a:p>
      </c:txPr>
    </c:legend>
    <c:plotVisOnly val="1"/>
    <c:dispBlanksAs val="gap"/>
  </c:chart>
  <c:spPr>
    <a:noFill/>
    <a:ln w="9360">
      <a:noFill/>
    </a:ln>
  </c:spPr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3B820F9-C3D2-4EBC-808E-64383E91B9B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C6B5955-F214-4097-ACB6-45DF6DD3184D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3109432-03A3-4CD4-8E1E-B812A38A4E8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C48E573-5B9C-4E80-AF5D-8F5AA413620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ABC24A2-A4A1-4D70-AD69-CC7E0DAD396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89516B8-C3E0-4357-9B9A-D7EB4916489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C68ACD6-8EF1-43E4-B632-79BFEC6638D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55D14F2-200A-4780-8999-29267618E52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AC5FEE1-9C1B-44B1-9B1B-44B0527E00F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1" name="Picture 2" descr=""/>
          <p:cNvPicPr/>
          <p:nvPr/>
        </p:nvPicPr>
        <p:blipFill>
          <a:blip r:embed="rId3"/>
          <a:stretch/>
        </p:blipFill>
        <p:spPr>
          <a:xfrm flipH="1">
            <a:off x="2491920" y="0"/>
            <a:ext cx="9700200" cy="6857280"/>
          </a:xfrm>
          <a:prstGeom prst="rect">
            <a:avLst/>
          </a:prstGeom>
          <a:ln w="0">
            <a:noFill/>
          </a:ln>
        </p:spPr>
      </p:pic>
      <p:pic>
        <p:nvPicPr>
          <p:cNvPr id="2" name="Graphic 9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sp>
        <p:nvSpPr>
          <p:cNvPr id="42" name="Straight Connector 8"/>
          <p:cNvSpPr/>
          <p:nvPr/>
        </p:nvSpPr>
        <p:spPr>
          <a:xfrm>
            <a:off x="963720" y="1543320"/>
            <a:ext cx="726840" cy="360"/>
          </a:xfrm>
          <a:prstGeom prst="line">
            <a:avLst/>
          </a:prstGeom>
          <a:ln w="507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82" name="Picture 2" descr="A picture containing person&#10;&#10;Description automatically generated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83" name="Straight Connector 3"/>
          <p:cNvSpPr/>
          <p:nvPr/>
        </p:nvSpPr>
        <p:spPr>
          <a:xfrm>
            <a:off x="842400" y="3885120"/>
            <a:ext cx="723960" cy="360"/>
          </a:xfrm>
          <a:prstGeom prst="line">
            <a:avLst/>
          </a:prstGeom>
          <a:ln w="5400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Graphic 5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15" descr=""/>
          <p:cNvPicPr/>
          <p:nvPr/>
        </p:nvPicPr>
        <p:blipFill>
          <a:blip r:embed="rId3"/>
          <a:stretch/>
        </p:blipFill>
        <p:spPr>
          <a:xfrm flipH="1">
            <a:off x="1902240" y="0"/>
            <a:ext cx="10289880" cy="6857280"/>
          </a:xfrm>
          <a:prstGeom prst="rect">
            <a:avLst/>
          </a:prstGeom>
          <a:ln w="0">
            <a:noFill/>
          </a:ln>
        </p:spPr>
      </p:pic>
      <p:sp>
        <p:nvSpPr>
          <p:cNvPr id="125" name="Straight Connector 4"/>
          <p:cNvSpPr/>
          <p:nvPr/>
        </p:nvSpPr>
        <p:spPr>
          <a:xfrm>
            <a:off x="842400" y="3885120"/>
            <a:ext cx="723960" cy="360"/>
          </a:xfrm>
          <a:prstGeom prst="line">
            <a:avLst/>
          </a:prstGeom>
          <a:ln w="5400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Graphic 6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13" descr=""/>
          <p:cNvPicPr/>
          <p:nvPr/>
        </p:nvPicPr>
        <p:blipFill>
          <a:blip r:embed="rId3"/>
          <a:stretch/>
        </p:blipFill>
        <p:spPr>
          <a:xfrm flipH="1">
            <a:off x="1902240" y="0"/>
            <a:ext cx="10289880" cy="6857280"/>
          </a:xfrm>
          <a:prstGeom prst="rect">
            <a:avLst/>
          </a:prstGeom>
          <a:ln w="0">
            <a:noFill/>
          </a:ln>
        </p:spPr>
      </p:pic>
      <p:sp>
        <p:nvSpPr>
          <p:cNvPr id="167" name="Straight Connector 4"/>
          <p:cNvSpPr/>
          <p:nvPr/>
        </p:nvSpPr>
        <p:spPr>
          <a:xfrm>
            <a:off x="842400" y="3885120"/>
            <a:ext cx="723960" cy="360"/>
          </a:xfrm>
          <a:prstGeom prst="line">
            <a:avLst/>
          </a:prstGeom>
          <a:ln w="5400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Graphic 6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slideLayout" Target="../slideLayouts/slideLayout1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image" Target="../media/image26.wmf"/><Relationship Id="rId3" Type="http://schemas.openxmlformats.org/officeDocument/2006/relationships/slideLayout" Target="../slideLayouts/slideLayout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8.wmf"/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wmf"/><Relationship Id="rId3" Type="http://schemas.openxmlformats.org/officeDocument/2006/relationships/image" Target="../media/image33.wmf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6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3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image" Target="../media/image42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68320" y="2576520"/>
            <a:ext cx="4182840" cy="1980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554596"/>
                </a:solidFill>
                <a:latin typeface="Arial"/>
              </a:rPr>
              <a:t>Role of HMOs in Preterm Nutrition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Straight Connector 4"/>
          <p:cNvSpPr/>
          <p:nvPr/>
        </p:nvSpPr>
        <p:spPr>
          <a:xfrm>
            <a:off x="720720" y="2742120"/>
            <a:ext cx="360" cy="1627200"/>
          </a:xfrm>
          <a:prstGeom prst="line">
            <a:avLst/>
          </a:prstGeom>
          <a:ln w="3816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03440" y="2510640"/>
            <a:ext cx="367200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Role of HMO in Preterm Infants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03440" y="6262200"/>
            <a:ext cx="3541320" cy="1962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66666"/>
                </a:solidFill>
                <a:latin typeface="Arial"/>
              </a:rPr>
              <a:t>HMO, Human milk </a:t>
            </a:r>
            <a:r>
              <a:rPr b="0" lang="en-GB" sz="900" spc="-1" strike="noStrike">
                <a:solidFill>
                  <a:srgbClr val="5c5c5c"/>
                </a:solidFill>
                <a:latin typeface="Arial"/>
              </a:rPr>
              <a:t>oligosaccharide.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ounded Rectangle 75"/>
          <p:cNvSpPr/>
          <p:nvPr/>
        </p:nvSpPr>
        <p:spPr>
          <a:xfrm>
            <a:off x="6062400" y="1929960"/>
            <a:ext cx="5610960" cy="37735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Rounded Rectangle 71"/>
          <p:cNvSpPr/>
          <p:nvPr/>
        </p:nvSpPr>
        <p:spPr>
          <a:xfrm>
            <a:off x="953280" y="1929960"/>
            <a:ext cx="4725000" cy="37735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6109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HMOs may play a role in mitigating the effects of NEC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1,2*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0" name="Rectangle 3"/>
          <p:cNvSpPr/>
          <p:nvPr/>
        </p:nvSpPr>
        <p:spPr>
          <a:xfrm>
            <a:off x="7345080" y="6499080"/>
            <a:ext cx="44146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c2c2c2"/>
                </a:solidFill>
                <a:latin typeface="Arial"/>
                <a:ea typeface="DejaVu Sans"/>
              </a:rPr>
              <a:t>1. Jantscher-Krenn E et al., 2012; 2. Autran CA et al., 2016.    * Animal model.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11" name="TextBox 8"/>
          <p:cNvSpPr/>
          <p:nvPr/>
        </p:nvSpPr>
        <p:spPr>
          <a:xfrm>
            <a:off x="4043160" y="6277320"/>
            <a:ext cx="766800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c2c2c2"/>
                </a:solidFill>
                <a:latin typeface="Arial"/>
                <a:ea typeface="DejaVu Sans"/>
              </a:rPr>
              <a:t>2’FL, 2-fucosyllactose; DF, dam fed; FF, formula fed; GOS, galacto-oligosaccharide; HMO, human milk oligosaccharide; NEC, necrotising enterocolitis; Sia, sialylated.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12" name="TextBox 9"/>
          <p:cNvSpPr/>
          <p:nvPr/>
        </p:nvSpPr>
        <p:spPr>
          <a:xfrm>
            <a:off x="1128600" y="2076120"/>
            <a:ext cx="12963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Pooled HMO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3" name="TextBox 72"/>
          <p:cNvSpPr/>
          <p:nvPr/>
        </p:nvSpPr>
        <p:spPr>
          <a:xfrm>
            <a:off x="6309360" y="2076120"/>
            <a:ext cx="17625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Pooled HMO, 2’FL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4" name="Textfeld 43"/>
          <p:cNvSpPr/>
          <p:nvPr/>
        </p:nvSpPr>
        <p:spPr>
          <a:xfrm>
            <a:off x="9786600" y="5909040"/>
            <a:ext cx="18867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666666"/>
                </a:solidFill>
                <a:latin typeface="Arial"/>
                <a:ea typeface="DejaVu Sans"/>
              </a:rPr>
              <a:t>*** p&lt;0.001, **p&lt;0.01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15" name="Picture 12" descr=""/>
          <p:cNvPicPr/>
          <p:nvPr/>
        </p:nvPicPr>
        <p:blipFill>
          <a:blip r:embed="rId1"/>
          <a:stretch/>
        </p:blipFill>
        <p:spPr>
          <a:xfrm>
            <a:off x="1266120" y="2530080"/>
            <a:ext cx="10066680" cy="286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ounded Rectangle 11"/>
          <p:cNvSpPr/>
          <p:nvPr/>
        </p:nvSpPr>
        <p:spPr>
          <a:xfrm>
            <a:off x="2586960" y="1863360"/>
            <a:ext cx="6846480" cy="41493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7" name="Picture 6" descr=""/>
          <p:cNvPicPr/>
          <p:nvPr/>
        </p:nvPicPr>
        <p:blipFill>
          <a:blip r:embed="rId1"/>
          <a:stretch/>
        </p:blipFill>
        <p:spPr>
          <a:xfrm>
            <a:off x="2867040" y="2403720"/>
            <a:ext cx="6000480" cy="3376080"/>
          </a:xfrm>
          <a:prstGeom prst="rect">
            <a:avLst/>
          </a:prstGeom>
          <a:ln w="0">
            <a:noFill/>
          </a:ln>
        </p:spPr>
      </p:pic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6109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HMOs may play a role in mitigating the effects of NEC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9" name="Rectangle 3"/>
          <p:cNvSpPr/>
          <p:nvPr/>
        </p:nvSpPr>
        <p:spPr>
          <a:xfrm>
            <a:off x="4913280" y="6352560"/>
            <a:ext cx="6846480" cy="4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 </a:t>
            </a: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HMO, human milk oligosaccharide; NEC, necrotising enterocolitis; PMW, post menstrual week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Wejryd E et al., 2018. *Observational study.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0" name="TextBox 9"/>
          <p:cNvSpPr/>
          <p:nvPr/>
        </p:nvSpPr>
        <p:spPr>
          <a:xfrm>
            <a:off x="2869920" y="2027160"/>
            <a:ext cx="534564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Low HMO diversity is associated with NEC in preterm infants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ounded Rectangle 39"/>
          <p:cNvSpPr/>
          <p:nvPr/>
        </p:nvSpPr>
        <p:spPr>
          <a:xfrm>
            <a:off x="6204600" y="1915920"/>
            <a:ext cx="5355360" cy="373680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Rounded Rectangle 38"/>
          <p:cNvSpPr/>
          <p:nvPr/>
        </p:nvSpPr>
        <p:spPr>
          <a:xfrm>
            <a:off x="917640" y="1915920"/>
            <a:ext cx="5110920" cy="373680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3541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HMOs may influence NEC severity by reducing TNF-𝜶 and TLR4 mediated signaling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4" name="Textfeld 20"/>
          <p:cNvSpPr/>
          <p:nvPr/>
        </p:nvSpPr>
        <p:spPr>
          <a:xfrm>
            <a:off x="6095880" y="6561000"/>
            <a:ext cx="55767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Sodhi CP et al., 2020.   *Animal studies in combination with experimental studies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5" name="Textfeld 42"/>
          <p:cNvSpPr/>
          <p:nvPr/>
        </p:nvSpPr>
        <p:spPr>
          <a:xfrm>
            <a:off x="10494000" y="5857560"/>
            <a:ext cx="114840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666666"/>
                </a:solidFill>
                <a:latin typeface="Arial"/>
                <a:ea typeface="DejaVu Sans"/>
              </a:rPr>
              <a:t>*** p&lt;0.001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6" name="TextBox 28"/>
          <p:cNvSpPr/>
          <p:nvPr/>
        </p:nvSpPr>
        <p:spPr>
          <a:xfrm>
            <a:off x="1033920" y="2098800"/>
            <a:ext cx="31176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2’FL and 6’SL reduce NEC severity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7" name="TextBox 29"/>
          <p:cNvSpPr/>
          <p:nvPr/>
        </p:nvSpPr>
        <p:spPr>
          <a:xfrm>
            <a:off x="6219360" y="2075400"/>
            <a:ext cx="53121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2’FL and 6’SL reduce levels of proinflammatory TNF-𝜶 alpha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8" name="TextBox 4"/>
          <p:cNvSpPr/>
          <p:nvPr/>
        </p:nvSpPr>
        <p:spPr>
          <a:xfrm>
            <a:off x="5529960" y="6236640"/>
            <a:ext cx="614160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6’SL, 6-sialyllactose; HMO, human milk oligosaccharide; Lac, lactose; NEC, necrotising enterocolitis; </a:t>
            </a:r>
            <a:br>
              <a:rPr sz="800"/>
            </a:b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qRT-PCR, quantitative real-time polymerase chain reaction; TLR4, toll-like receptor 4; TNF-𝜶, tumor necrosis factor alpha.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29" name="Picture 34" descr=""/>
          <p:cNvPicPr/>
          <p:nvPr/>
        </p:nvPicPr>
        <p:blipFill>
          <a:blip r:embed="rId1"/>
          <a:stretch/>
        </p:blipFill>
        <p:spPr>
          <a:xfrm>
            <a:off x="6407640" y="2772360"/>
            <a:ext cx="4883040" cy="2641320"/>
          </a:xfrm>
          <a:prstGeom prst="rect">
            <a:avLst/>
          </a:prstGeom>
          <a:ln w="0">
            <a:noFill/>
          </a:ln>
        </p:spPr>
      </p:pic>
      <p:pic>
        <p:nvPicPr>
          <p:cNvPr id="330" name="Picture 37" descr=""/>
          <p:cNvPicPr/>
          <p:nvPr/>
        </p:nvPicPr>
        <p:blipFill>
          <a:blip r:embed="rId2"/>
          <a:stretch/>
        </p:blipFill>
        <p:spPr>
          <a:xfrm>
            <a:off x="1129320" y="2450160"/>
            <a:ext cx="4717440" cy="296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Abgerundetes Rechteck 5"/>
          <p:cNvSpPr/>
          <p:nvPr/>
        </p:nvSpPr>
        <p:spPr>
          <a:xfrm>
            <a:off x="1186920" y="5004360"/>
            <a:ext cx="4646160" cy="1107360"/>
          </a:xfrm>
          <a:prstGeom prst="roundRect">
            <a:avLst>
              <a:gd name="adj" fmla="val 6446"/>
            </a:avLst>
          </a:prstGeom>
          <a:solidFill>
            <a:srgbClr val="d6f5e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Higher levels of fucosylated HMOs are associated with: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Higher levels of commensal Firmicutes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Lower levels of primarily harmful Proteobacteria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52148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Fucosylated HMOs may reduce gut microbiota dysbiosis in premature infants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3" name="Textfeld 20"/>
          <p:cNvSpPr/>
          <p:nvPr/>
        </p:nvSpPr>
        <p:spPr>
          <a:xfrm>
            <a:off x="6095880" y="6324120"/>
            <a:ext cx="5576760" cy="4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bfbfbf"/>
                </a:solidFill>
                <a:latin typeface="Arial"/>
                <a:ea typeface="DejaVu Sans"/>
              </a:rPr>
              <a:t>HMO, human milk oligosaccharide.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bfbfbf"/>
                </a:solidFill>
                <a:latin typeface="Arial"/>
                <a:ea typeface="DejaVu Sans"/>
              </a:rPr>
              <a:t>1. Underwood MA et al., 2013.     *Observational study, n=12.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34" name="TextBox 52"/>
          <p:cNvSpPr/>
          <p:nvPr/>
        </p:nvSpPr>
        <p:spPr>
          <a:xfrm>
            <a:off x="859320" y="1727640"/>
            <a:ext cx="17823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Fucosylated 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5" name="TextBox 7"/>
          <p:cNvSpPr/>
          <p:nvPr/>
        </p:nvSpPr>
        <p:spPr>
          <a:xfrm>
            <a:off x="6508080" y="1712160"/>
            <a:ext cx="34848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Non-Fucosylated/ non-sialylated HMOs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36" name="Picture 59" descr=""/>
          <p:cNvPicPr/>
          <p:nvPr/>
        </p:nvPicPr>
        <p:blipFill>
          <a:blip r:embed="rId1"/>
          <a:stretch/>
        </p:blipFill>
        <p:spPr>
          <a:xfrm>
            <a:off x="980280" y="2116440"/>
            <a:ext cx="2219760" cy="2610720"/>
          </a:xfrm>
          <a:prstGeom prst="rect">
            <a:avLst/>
          </a:prstGeom>
          <a:ln w="0">
            <a:noFill/>
          </a:ln>
        </p:spPr>
      </p:pic>
      <p:pic>
        <p:nvPicPr>
          <p:cNvPr id="337" name="Picture 60" descr=""/>
          <p:cNvPicPr/>
          <p:nvPr/>
        </p:nvPicPr>
        <p:blipFill>
          <a:blip r:embed="rId2"/>
          <a:stretch/>
        </p:blipFill>
        <p:spPr>
          <a:xfrm>
            <a:off x="3690360" y="2116440"/>
            <a:ext cx="2142720" cy="2610720"/>
          </a:xfrm>
          <a:prstGeom prst="rect">
            <a:avLst/>
          </a:prstGeom>
          <a:ln w="0">
            <a:noFill/>
          </a:ln>
        </p:spPr>
      </p:pic>
      <p:pic>
        <p:nvPicPr>
          <p:cNvPr id="338" name="Picture 66" descr=""/>
          <p:cNvPicPr/>
          <p:nvPr/>
        </p:nvPicPr>
        <p:blipFill>
          <a:blip r:embed="rId3"/>
          <a:stretch/>
        </p:blipFill>
        <p:spPr>
          <a:xfrm>
            <a:off x="6594480" y="2128680"/>
            <a:ext cx="2362680" cy="2598480"/>
          </a:xfrm>
          <a:prstGeom prst="rect">
            <a:avLst/>
          </a:prstGeom>
          <a:ln w="0">
            <a:noFill/>
          </a:ln>
        </p:spPr>
      </p:pic>
      <p:pic>
        <p:nvPicPr>
          <p:cNvPr id="339" name="Picture 67" descr=""/>
          <p:cNvPicPr/>
          <p:nvPr/>
        </p:nvPicPr>
        <p:blipFill>
          <a:blip r:embed="rId4"/>
          <a:stretch/>
        </p:blipFill>
        <p:spPr>
          <a:xfrm>
            <a:off x="9299160" y="2116440"/>
            <a:ext cx="2142720" cy="2610720"/>
          </a:xfrm>
          <a:prstGeom prst="rect">
            <a:avLst/>
          </a:prstGeom>
          <a:ln w="0">
            <a:noFill/>
          </a:ln>
        </p:spPr>
      </p:pic>
      <p:sp>
        <p:nvSpPr>
          <p:cNvPr id="340" name="Abgerundetes Rechteck 5"/>
          <p:cNvSpPr/>
          <p:nvPr/>
        </p:nvSpPr>
        <p:spPr>
          <a:xfrm>
            <a:off x="6937200" y="5004360"/>
            <a:ext cx="4553640" cy="1107360"/>
          </a:xfrm>
          <a:prstGeom prst="roundRect">
            <a:avLst>
              <a:gd name="adj" fmla="val 6446"/>
            </a:avLst>
          </a:prstGeom>
          <a:solidFill>
            <a:srgbClr val="dfe5f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Higher levels of non-fucosylated or non-sialylated </a:t>
            </a:r>
            <a:br>
              <a:rPr sz="1200"/>
            </a:br>
            <a:r>
              <a:rPr b="1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HMOs are associated with: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Lower levels of commensal Firmicutes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Lower levels of primarily harmful Proteobacteria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1" name="TextBox 77"/>
          <p:cNvSpPr/>
          <p:nvPr/>
        </p:nvSpPr>
        <p:spPr>
          <a:xfrm>
            <a:off x="1780200" y="4075560"/>
            <a:ext cx="97308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=0.63, p=0.002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2" name="TextBox 78"/>
          <p:cNvSpPr/>
          <p:nvPr/>
        </p:nvSpPr>
        <p:spPr>
          <a:xfrm>
            <a:off x="4350240" y="4075560"/>
            <a:ext cx="9165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=0.48, p=0.01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3" name="TextBox 79"/>
          <p:cNvSpPr/>
          <p:nvPr/>
        </p:nvSpPr>
        <p:spPr>
          <a:xfrm>
            <a:off x="7557840" y="4075560"/>
            <a:ext cx="9165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=0.36, p=0.04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4" name="TextBox 80"/>
          <p:cNvSpPr/>
          <p:nvPr/>
        </p:nvSpPr>
        <p:spPr>
          <a:xfrm>
            <a:off x="10010160" y="4075560"/>
            <a:ext cx="9165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=0.42, p=0.02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raphic 6" descr=""/>
          <p:cNvPicPr/>
          <p:nvPr/>
        </p:nvPicPr>
        <p:blipFill>
          <a:blip r:embed="rId1"/>
          <a:stretch/>
        </p:blipFill>
        <p:spPr>
          <a:xfrm>
            <a:off x="6430680" y="2915640"/>
            <a:ext cx="2079720" cy="2100240"/>
          </a:xfrm>
          <a:prstGeom prst="rect">
            <a:avLst/>
          </a:prstGeom>
          <a:ln w="0">
            <a:noFill/>
          </a:ln>
        </p:spPr>
      </p:pic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4885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HMOs help the immune defences in 4 main ways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1-5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7" name="Textfeld 27"/>
          <p:cNvSpPr/>
          <p:nvPr/>
        </p:nvSpPr>
        <p:spPr>
          <a:xfrm>
            <a:off x="6077520" y="6289920"/>
            <a:ext cx="54302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HMO, human milk oligosaccharide.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48" name="Picture 2" descr=""/>
          <p:cNvPicPr/>
          <p:nvPr/>
        </p:nvPicPr>
        <p:blipFill>
          <a:blip r:embed="rId2"/>
          <a:srcRect l="21607" t="0" r="0" b="0"/>
          <a:stretch/>
        </p:blipFill>
        <p:spPr>
          <a:xfrm>
            <a:off x="1184400" y="3080160"/>
            <a:ext cx="1860840" cy="1799280"/>
          </a:xfrm>
          <a:prstGeom prst="rect">
            <a:avLst/>
          </a:prstGeom>
          <a:ln w="0">
            <a:noFill/>
          </a:ln>
        </p:spPr>
      </p:pic>
      <p:pic>
        <p:nvPicPr>
          <p:cNvPr id="349" name="Picture 3" descr=""/>
          <p:cNvPicPr/>
          <p:nvPr/>
        </p:nvPicPr>
        <p:blipFill>
          <a:blip r:embed="rId3"/>
          <a:srcRect l="24525" t="0" r="16309" b="28576"/>
          <a:stretch/>
        </p:blipFill>
        <p:spPr>
          <a:xfrm>
            <a:off x="3837240" y="3062160"/>
            <a:ext cx="1860840" cy="1814040"/>
          </a:xfrm>
          <a:prstGeom prst="rect">
            <a:avLst/>
          </a:prstGeom>
          <a:ln w="0">
            <a:noFill/>
          </a:ln>
        </p:spPr>
      </p:pic>
      <p:sp>
        <p:nvSpPr>
          <p:cNvPr id="350" name="TextBox 9"/>
          <p:cNvSpPr/>
          <p:nvPr/>
        </p:nvSpPr>
        <p:spPr>
          <a:xfrm>
            <a:off x="1139760" y="2332800"/>
            <a:ext cx="19933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Promote the growth of beneficial bacteria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1" name="TextBox 17"/>
          <p:cNvSpPr/>
          <p:nvPr/>
        </p:nvSpPr>
        <p:spPr>
          <a:xfrm>
            <a:off x="3735720" y="2337840"/>
            <a:ext cx="19933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Prevent pathogen adhesion in the gut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2" name="TextBox 18"/>
          <p:cNvSpPr/>
          <p:nvPr/>
        </p:nvSpPr>
        <p:spPr>
          <a:xfrm>
            <a:off x="6398640" y="2343240"/>
            <a:ext cx="19933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Strengthen gut barrier function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3" name="TextBox 19"/>
          <p:cNvSpPr/>
          <p:nvPr/>
        </p:nvSpPr>
        <p:spPr>
          <a:xfrm>
            <a:off x="8828640" y="2359800"/>
            <a:ext cx="23227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Educate the developing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immune system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4" name="TextBox 11"/>
          <p:cNvSpPr/>
          <p:nvPr/>
        </p:nvSpPr>
        <p:spPr>
          <a:xfrm>
            <a:off x="1741680" y="508932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5" name="TextBox 21"/>
          <p:cNvSpPr/>
          <p:nvPr/>
        </p:nvSpPr>
        <p:spPr>
          <a:xfrm>
            <a:off x="4359960" y="508176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6" name="TextBox 22"/>
          <p:cNvSpPr/>
          <p:nvPr/>
        </p:nvSpPr>
        <p:spPr>
          <a:xfrm>
            <a:off x="7088400" y="509724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7" name="TextBox 23"/>
          <p:cNvSpPr/>
          <p:nvPr/>
        </p:nvSpPr>
        <p:spPr>
          <a:xfrm>
            <a:off x="9706680" y="510480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8" name="Rectangle 13"/>
          <p:cNvSpPr/>
          <p:nvPr/>
        </p:nvSpPr>
        <p:spPr>
          <a:xfrm>
            <a:off x="3952080" y="6501960"/>
            <a:ext cx="757296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1. Underwood MA et al., 2013; 2. Zivkovic AM et al., 2011; 3. Zivkokiv AM et al., 2013; 4. Bode L, 2015; 5. Donovan SM et al., 2016.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59" name="Graphic 12" descr=""/>
          <p:cNvPicPr/>
          <p:nvPr/>
        </p:nvPicPr>
        <p:blipFill>
          <a:blip r:embed="rId4"/>
          <a:stretch/>
        </p:blipFill>
        <p:spPr>
          <a:xfrm>
            <a:off x="9039600" y="2914920"/>
            <a:ext cx="2115720" cy="213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ounded Rectangle 43"/>
          <p:cNvSpPr/>
          <p:nvPr/>
        </p:nvSpPr>
        <p:spPr>
          <a:xfrm>
            <a:off x="6368040" y="2365920"/>
            <a:ext cx="5260320" cy="30909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Rounded Rectangle 42"/>
          <p:cNvSpPr/>
          <p:nvPr/>
        </p:nvSpPr>
        <p:spPr>
          <a:xfrm>
            <a:off x="914760" y="2365920"/>
            <a:ext cx="5260320" cy="30909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9122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Most levels of HMOs are lower in preterm milk compared to term milk, at equivalent developmental status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</a:t>
            </a:r>
            <a:r>
              <a:rPr b="0" lang="de-CH" sz="2800" spc="-1" strike="noStrike">
                <a:solidFill>
                  <a:srgbClr val="554596"/>
                </a:solidFill>
                <a:latin typeface="Arial"/>
              </a:rPr>
              <a:t>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3" name="Textfeld 27"/>
          <p:cNvSpPr/>
          <p:nvPr/>
        </p:nvSpPr>
        <p:spPr>
          <a:xfrm>
            <a:off x="6123600" y="6271200"/>
            <a:ext cx="54302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2’FL, 2-fucosyllactose; HMO, human milk oligosaccharide; LNnT, </a:t>
            </a:r>
            <a:r>
              <a:rPr b="0" lang="de-CH" sz="900" spc="-1" strike="noStrike">
                <a:solidFill>
                  <a:srgbClr val="bfbfbf"/>
                </a:solidFill>
                <a:latin typeface="Arial"/>
                <a:ea typeface="DejaVu Sans"/>
              </a:rPr>
              <a:t>Lacto-N-neotetraose.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64" name="Rectangle 13"/>
          <p:cNvSpPr/>
          <p:nvPr/>
        </p:nvSpPr>
        <p:spPr>
          <a:xfrm>
            <a:off x="8303400" y="6501960"/>
            <a:ext cx="32216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1. Austin S et al., 2019.    *Observational study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865800" y="1858320"/>
            <a:ext cx="10514880" cy="336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666666"/>
                </a:solidFill>
                <a:latin typeface="Arial"/>
              </a:rPr>
              <a:t>The largest differences are seen around 40 postmenstrual weeks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6" name="TextBox 36"/>
          <p:cNvSpPr/>
          <p:nvPr/>
        </p:nvSpPr>
        <p:spPr>
          <a:xfrm>
            <a:off x="1008360" y="2504880"/>
            <a:ext cx="54648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2’FL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7" name="TextBox 37"/>
          <p:cNvSpPr/>
          <p:nvPr/>
        </p:nvSpPr>
        <p:spPr>
          <a:xfrm>
            <a:off x="6496560" y="2489400"/>
            <a:ext cx="63324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LNnT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68" name="Picture 5" descr=""/>
          <p:cNvPicPr/>
          <p:nvPr/>
        </p:nvPicPr>
        <p:blipFill>
          <a:blip r:embed="rId1"/>
          <a:stretch/>
        </p:blipFill>
        <p:spPr>
          <a:xfrm>
            <a:off x="1083600" y="2934720"/>
            <a:ext cx="4818240" cy="2303640"/>
          </a:xfrm>
          <a:prstGeom prst="rect">
            <a:avLst/>
          </a:prstGeom>
          <a:ln w="0">
            <a:noFill/>
          </a:ln>
        </p:spPr>
      </p:pic>
      <p:pic>
        <p:nvPicPr>
          <p:cNvPr id="369" name="Picture 6" descr=""/>
          <p:cNvPicPr/>
          <p:nvPr/>
        </p:nvPicPr>
        <p:blipFill>
          <a:blip r:embed="rId2"/>
          <a:stretch/>
        </p:blipFill>
        <p:spPr>
          <a:xfrm>
            <a:off x="6622920" y="2989800"/>
            <a:ext cx="4694760" cy="2248560"/>
          </a:xfrm>
          <a:prstGeom prst="rect">
            <a:avLst/>
          </a:prstGeom>
          <a:ln w="0">
            <a:noFill/>
          </a:ln>
        </p:spPr>
      </p:pic>
      <p:sp>
        <p:nvSpPr>
          <p:cNvPr id="370" name="TextBox 7"/>
          <p:cNvSpPr/>
          <p:nvPr/>
        </p:nvSpPr>
        <p:spPr>
          <a:xfrm>
            <a:off x="10679040" y="5773320"/>
            <a:ext cx="7920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900" spc="-1" strike="noStrike">
                <a:solidFill>
                  <a:srgbClr val="b1255f"/>
                </a:solidFill>
                <a:latin typeface="Arial"/>
                <a:ea typeface="DejaVu Sans"/>
              </a:rPr>
              <a:t>a</a:t>
            </a: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, p&lt;0.05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9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, p&lt;0.0005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71" name="TextBox 9"/>
          <p:cNvSpPr/>
          <p:nvPr/>
        </p:nvSpPr>
        <p:spPr>
          <a:xfrm>
            <a:off x="3752280" y="280728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2" name="TextBox 18"/>
          <p:cNvSpPr/>
          <p:nvPr/>
        </p:nvSpPr>
        <p:spPr>
          <a:xfrm>
            <a:off x="3967200" y="3207240"/>
            <a:ext cx="3070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3" name="TextBox 19"/>
          <p:cNvSpPr/>
          <p:nvPr/>
        </p:nvSpPr>
        <p:spPr>
          <a:xfrm>
            <a:off x="4185360" y="2974320"/>
            <a:ext cx="3070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4" name="TextBox 20"/>
          <p:cNvSpPr/>
          <p:nvPr/>
        </p:nvSpPr>
        <p:spPr>
          <a:xfrm>
            <a:off x="9198720" y="278784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5" name="TextBox 21"/>
          <p:cNvSpPr/>
          <p:nvPr/>
        </p:nvSpPr>
        <p:spPr>
          <a:xfrm>
            <a:off x="9405360" y="315684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6" name="TextBox 22"/>
          <p:cNvSpPr/>
          <p:nvPr/>
        </p:nvSpPr>
        <p:spPr>
          <a:xfrm>
            <a:off x="9633240" y="311688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7" name="Rectangle 10"/>
          <p:cNvSpPr/>
          <p:nvPr/>
        </p:nvSpPr>
        <p:spPr>
          <a:xfrm>
            <a:off x="9648000" y="5832720"/>
            <a:ext cx="199440" cy="120600"/>
          </a:xfrm>
          <a:prstGeom prst="rect">
            <a:avLst/>
          </a:prstGeom>
          <a:solidFill>
            <a:srgbClr val="ffffff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Rectangle 24"/>
          <p:cNvSpPr/>
          <p:nvPr/>
        </p:nvSpPr>
        <p:spPr>
          <a:xfrm>
            <a:off x="9648000" y="5995080"/>
            <a:ext cx="199440" cy="120600"/>
          </a:xfrm>
          <a:prstGeom prst="rect">
            <a:avLst/>
          </a:prstGeom>
          <a:solidFill>
            <a:srgbClr val="54b363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TextBox 25"/>
          <p:cNvSpPr/>
          <p:nvPr/>
        </p:nvSpPr>
        <p:spPr>
          <a:xfrm>
            <a:off x="9828000" y="5786280"/>
            <a:ext cx="8236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Term milk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Preterm milk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0" name="Rectangle 23"/>
          <p:cNvSpPr/>
          <p:nvPr/>
        </p:nvSpPr>
        <p:spPr>
          <a:xfrm>
            <a:off x="9648000" y="5832720"/>
            <a:ext cx="199440" cy="120600"/>
          </a:xfrm>
          <a:prstGeom prst="rect">
            <a:avLst/>
          </a:prstGeom>
          <a:solidFill>
            <a:srgbClr val="54b363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Rectangle 26"/>
          <p:cNvSpPr/>
          <p:nvPr/>
        </p:nvSpPr>
        <p:spPr>
          <a:xfrm>
            <a:off x="9648000" y="5994360"/>
            <a:ext cx="199440" cy="120600"/>
          </a:xfrm>
          <a:prstGeom prst="rect">
            <a:avLst/>
          </a:prstGeom>
          <a:solidFill>
            <a:srgbClr val="ffffff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raphic 6" descr=""/>
          <p:cNvPicPr/>
          <p:nvPr/>
        </p:nvPicPr>
        <p:blipFill>
          <a:blip r:embed="rId1"/>
          <a:stretch/>
        </p:blipFill>
        <p:spPr>
          <a:xfrm>
            <a:off x="4261680" y="1846800"/>
            <a:ext cx="3930480" cy="3930480"/>
          </a:xfrm>
          <a:prstGeom prst="rect">
            <a:avLst/>
          </a:prstGeom>
          <a:ln w="0">
            <a:noFill/>
          </a:ln>
        </p:spPr>
      </p:pic>
      <p:pic>
        <p:nvPicPr>
          <p:cNvPr id="383" name="Graphic 13" descr=""/>
          <p:cNvPicPr/>
          <p:nvPr/>
        </p:nvPicPr>
        <p:blipFill>
          <a:blip r:embed="rId2"/>
          <a:stretch/>
        </p:blipFill>
        <p:spPr>
          <a:xfrm>
            <a:off x="8005320" y="2338200"/>
            <a:ext cx="3562200" cy="3562200"/>
          </a:xfrm>
          <a:prstGeom prst="rect">
            <a:avLst/>
          </a:prstGeom>
          <a:ln w="0">
            <a:noFill/>
          </a:ln>
        </p:spPr>
      </p:pic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7416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Preterm infants may have insufficient HMO intake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5" name="Rectangle 3"/>
          <p:cNvSpPr/>
          <p:nvPr/>
        </p:nvSpPr>
        <p:spPr>
          <a:xfrm>
            <a:off x="7358040" y="6510960"/>
            <a:ext cx="440136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1. Austin S et al., 2019; 2. Marx C et al., 2014; 3. Meredith-Dennis L et al., 2018. 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6" name="Abgerundetes Rechteck 9"/>
          <p:cNvSpPr/>
          <p:nvPr/>
        </p:nvSpPr>
        <p:spPr>
          <a:xfrm>
            <a:off x="961200" y="5429520"/>
            <a:ext cx="3299760" cy="501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 algn="ctr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Levels of HMOs may be reduced</a:t>
            </a:r>
            <a:r>
              <a:rPr b="0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7" name="TextBox 8"/>
          <p:cNvSpPr/>
          <p:nvPr/>
        </p:nvSpPr>
        <p:spPr>
          <a:xfrm>
            <a:off x="9791640" y="6278400"/>
            <a:ext cx="196236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HMO, human milk oligosaccharide.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8" name="Abgerundetes Rechteck 5"/>
          <p:cNvSpPr/>
          <p:nvPr/>
        </p:nvSpPr>
        <p:spPr>
          <a:xfrm>
            <a:off x="838080" y="2001960"/>
            <a:ext cx="3422880" cy="501480"/>
          </a:xfrm>
          <a:prstGeom prst="roundRect">
            <a:avLst>
              <a:gd name="adj" fmla="val 16762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Mother’s own milk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9" name="Abgerundetes Rechteck 5"/>
          <p:cNvSpPr/>
          <p:nvPr/>
        </p:nvSpPr>
        <p:spPr>
          <a:xfrm>
            <a:off x="8064720" y="2001960"/>
            <a:ext cx="3210840" cy="501480"/>
          </a:xfrm>
          <a:prstGeom prst="roundRect">
            <a:avLst>
              <a:gd name="adj" fmla="val 11972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Alternative feeds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0" name="Abgerundetes Rechteck 5"/>
          <p:cNvSpPr/>
          <p:nvPr/>
        </p:nvSpPr>
        <p:spPr>
          <a:xfrm>
            <a:off x="4557600" y="2005920"/>
            <a:ext cx="3210840" cy="497520"/>
          </a:xfrm>
          <a:prstGeom prst="roundRect">
            <a:avLst>
              <a:gd name="adj" fmla="val 16609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Donor milk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1" name="Abgerundetes Rechteck 9"/>
          <p:cNvSpPr/>
          <p:nvPr/>
        </p:nvSpPr>
        <p:spPr>
          <a:xfrm>
            <a:off x="4475520" y="5429520"/>
            <a:ext cx="3502800" cy="62892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 algn="ctr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Pasteurisation and sterilisation reduce levels of HMOs in donor milk</a:t>
            </a:r>
            <a:r>
              <a:rPr b="0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2,3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2" name="Abgerundetes Rechteck 9"/>
          <p:cNvSpPr/>
          <p:nvPr/>
        </p:nvSpPr>
        <p:spPr>
          <a:xfrm>
            <a:off x="8142480" y="5429520"/>
            <a:ext cx="3133080" cy="4071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 algn="ctr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Do not currently contain HMOs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93" name="Graphic 14" descr=""/>
          <p:cNvPicPr/>
          <p:nvPr/>
        </p:nvPicPr>
        <p:blipFill>
          <a:blip r:embed="rId3"/>
          <a:stretch/>
        </p:blipFill>
        <p:spPr>
          <a:xfrm>
            <a:off x="1232280" y="2641680"/>
            <a:ext cx="2689920" cy="268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7416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HMOs are the 3rd largest solid component in human milk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5" name="Abgerundetes Rechteck 12"/>
          <p:cNvSpPr/>
          <p:nvPr/>
        </p:nvSpPr>
        <p:spPr>
          <a:xfrm>
            <a:off x="1309680" y="3895560"/>
            <a:ext cx="405000" cy="115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Rechteck 6"/>
          <p:cNvSpPr/>
          <p:nvPr/>
        </p:nvSpPr>
        <p:spPr>
          <a:xfrm>
            <a:off x="2331000" y="5858640"/>
            <a:ext cx="919152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DFL, difucosyllactose (also named as LDFT, lactodifucotetraose); DFLNHa, difucosyllacto-N-hexaose a; DSNLT, disialyllacto-N-tetraose; FL, fucosyllactose; </a:t>
            </a: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HMO, human milk oligosaccharide; </a:t>
            </a: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LNDFH, lacto-N-difucohexaose; LNFP, lacto-N-fucopentaose; LNT, lacto-N-tetraose; LNnT, Lacto-N-neotetraose; LST, sialyl-lacto-N-tetraose; MFLNH, monofucosyllacto-N-hexaose; SL, sialyllactose.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97" name="Textfeld 9"/>
          <p:cNvSpPr/>
          <p:nvPr/>
        </p:nvSpPr>
        <p:spPr>
          <a:xfrm>
            <a:off x="880560" y="1806120"/>
            <a:ext cx="20412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Solid components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1-3</a:t>
            </a: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8" name="Textfeld 31"/>
          <p:cNvSpPr/>
          <p:nvPr/>
        </p:nvSpPr>
        <p:spPr>
          <a:xfrm>
            <a:off x="4006080" y="1613520"/>
            <a:ext cx="23526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&gt; 200 HMOs identified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20-30 HMOs quantified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4-11</a:t>
            </a:r>
            <a:r>
              <a:rPr b="0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9" name="Textfeld 32"/>
          <p:cNvSpPr/>
          <p:nvPr/>
        </p:nvSpPr>
        <p:spPr>
          <a:xfrm>
            <a:off x="7443000" y="1700640"/>
            <a:ext cx="29718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Three main HMO categories based on their building blocks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4-11</a:t>
            </a:r>
            <a:r>
              <a:rPr b="0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0" name="Textfeld 24"/>
          <p:cNvSpPr/>
          <p:nvPr/>
        </p:nvSpPr>
        <p:spPr>
          <a:xfrm>
            <a:off x="5062320" y="6360120"/>
            <a:ext cx="646020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Zivkovic AM et al., 2011; 2. Zivkokiv AM et al., 2013; 3. Bode L, 2012; </a:t>
            </a: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4. Hennet T et al., 2014;  5. Bode L, 2015; 6. Thurl S et al., 2017; 7. Austin S et al., 2016; 8. Sprenger N et al., 2017; 9. Samuel TM et al.,2019; 10. Austin S et al., 2019; 11. Lefebvre G et al., 2020.</a:t>
            </a:r>
            <a:r>
              <a:rPr b="0" lang="en-GB" sz="800" spc="-1" strike="noStrike">
                <a:solidFill>
                  <a:srgbClr val="a3a3a3"/>
                </a:solidFill>
                <a:latin typeface="Verdana Pro"/>
                <a:ea typeface="DejaVu Sans"/>
              </a:rPr>
              <a:t>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01" name="Abgerundetes Rechteck 9"/>
          <p:cNvSpPr/>
          <p:nvPr/>
        </p:nvSpPr>
        <p:spPr>
          <a:xfrm>
            <a:off x="7556400" y="2461680"/>
            <a:ext cx="368460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Non-fucosylated neutral (core) HMOs </a:t>
            </a:r>
            <a:br>
              <a:rPr sz="1400"/>
            </a:b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e.g., LNnT, LNT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02" name="Abgerundetes Rechteck 9"/>
          <p:cNvSpPr/>
          <p:nvPr/>
        </p:nvSpPr>
        <p:spPr>
          <a:xfrm>
            <a:off x="7556400" y="3555720"/>
            <a:ext cx="368460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Fucosylated neutral HMOs </a:t>
            </a:r>
            <a:br>
              <a:rPr sz="1400"/>
            </a:b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e.g., 2’FL, DFL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03" name="Abgerundetes Rechteck 9"/>
          <p:cNvSpPr/>
          <p:nvPr/>
        </p:nvSpPr>
        <p:spPr>
          <a:xfrm>
            <a:off x="7556400" y="4753440"/>
            <a:ext cx="368460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Sialylated acidic HMOs </a:t>
            </a:r>
            <a:br>
              <a:rPr sz="1400"/>
            </a:b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e.g., 6’SL, 3’SL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404" name="Group 43"/>
          <p:cNvGrpSpPr/>
          <p:nvPr/>
        </p:nvGrpSpPr>
        <p:grpSpPr>
          <a:xfrm>
            <a:off x="950040" y="2419920"/>
            <a:ext cx="1715400" cy="3128400"/>
            <a:chOff x="950040" y="2419920"/>
            <a:chExt cx="1715400" cy="3128400"/>
          </a:xfrm>
        </p:grpSpPr>
        <p:sp>
          <p:nvSpPr>
            <p:cNvPr id="405" name="Rectangle 12"/>
            <p:cNvSpPr/>
            <p:nvPr/>
          </p:nvSpPr>
          <p:spPr>
            <a:xfrm>
              <a:off x="950040" y="2419920"/>
              <a:ext cx="1715400" cy="204480"/>
            </a:xfrm>
            <a:prstGeom prst="rect">
              <a:avLst/>
            </a:prstGeom>
            <a:solidFill>
              <a:srgbClr val="4de3fb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Proteins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(8 g/L)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06" name="Rectangle 40"/>
            <p:cNvSpPr/>
            <p:nvPr/>
          </p:nvSpPr>
          <p:spPr>
            <a:xfrm>
              <a:off x="950040" y="2612520"/>
              <a:ext cx="1715400" cy="644400"/>
            </a:xfrm>
            <a:prstGeom prst="rect">
              <a:avLst/>
            </a:prstGeom>
            <a:solidFill>
              <a:srgbClr val="ffc87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HMOs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(5-15 g/L)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07" name="Rectangle 41"/>
            <p:cNvSpPr/>
            <p:nvPr/>
          </p:nvSpPr>
          <p:spPr>
            <a:xfrm>
              <a:off x="950040" y="3257640"/>
              <a:ext cx="1715400" cy="864720"/>
            </a:xfrm>
            <a:prstGeom prst="rect">
              <a:avLst/>
            </a:prstGeom>
            <a:solidFill>
              <a:srgbClr val="5d7de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Lipids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(40 g/L)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08" name="Rectangle 42"/>
            <p:cNvSpPr/>
            <p:nvPr/>
          </p:nvSpPr>
          <p:spPr>
            <a:xfrm>
              <a:off x="950040" y="4122720"/>
              <a:ext cx="1715400" cy="1425600"/>
            </a:xfrm>
            <a:prstGeom prst="rect">
              <a:avLst/>
            </a:prstGeom>
            <a:solidFill>
              <a:srgbClr val="004c9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Lactose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(70 g/L)</a:t>
              </a:r>
              <a:endParaRPr b="0" lang="en-US" sz="1100" spc="-1" strike="noStrike">
                <a:latin typeface="Arial"/>
              </a:endParaRPr>
            </a:p>
          </p:txBody>
        </p:sp>
      </p:grpSp>
      <p:graphicFrame>
        <p:nvGraphicFramePr>
          <p:cNvPr id="409" name="Chart 2"/>
          <p:cNvGraphicFramePr/>
          <p:nvPr/>
        </p:nvGraphicFramePr>
        <p:xfrm>
          <a:off x="3602520" y="2113920"/>
          <a:ext cx="3159720" cy="356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ctangle 3"/>
          <p:cNvSpPr/>
          <p:nvPr/>
        </p:nvSpPr>
        <p:spPr>
          <a:xfrm>
            <a:off x="396000" y="6127200"/>
            <a:ext cx="2634480" cy="73008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703440" y="2313720"/>
            <a:ext cx="518112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554596"/>
                </a:solidFill>
                <a:latin typeface="Arial"/>
              </a:rPr>
              <a:t>Clinical Evidence of a HMO Supplement (2’FL, LNnT) in Preterm Infants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703440" y="6278040"/>
            <a:ext cx="4820040" cy="18936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66666"/>
                </a:solidFill>
                <a:latin typeface="Arial"/>
              </a:rPr>
              <a:t>HMO, Human milk </a:t>
            </a:r>
            <a:r>
              <a:rPr b="0" lang="en-GB" sz="900" spc="-1" strike="noStrike">
                <a:solidFill>
                  <a:srgbClr val="5c5c5c"/>
                </a:solidFill>
                <a:latin typeface="Arial"/>
              </a:rPr>
              <a:t>oligosaccharide.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Table of contents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6" name="Abgerundetes Rechteck 5"/>
          <p:cNvSpPr/>
          <p:nvPr/>
        </p:nvSpPr>
        <p:spPr>
          <a:xfrm>
            <a:off x="1046520" y="3846960"/>
            <a:ext cx="3049920" cy="1638720"/>
          </a:xfrm>
          <a:prstGeom prst="roundRect">
            <a:avLst>
              <a:gd name="adj" fmla="val 5967"/>
            </a:avLst>
          </a:prstGeom>
          <a:solidFill>
            <a:srgbClr val="55459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1.</a:t>
            </a:r>
            <a:r>
              <a:rPr b="1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Prematurity and related health risks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7" name="Abgerundetes Rechteck 5"/>
          <p:cNvSpPr/>
          <p:nvPr/>
        </p:nvSpPr>
        <p:spPr>
          <a:xfrm>
            <a:off x="4680720" y="3846960"/>
            <a:ext cx="3049920" cy="1638720"/>
          </a:xfrm>
          <a:prstGeom prst="roundRect">
            <a:avLst>
              <a:gd name="adj" fmla="val 5581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2.</a:t>
            </a: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Role of HMOs in preterm infants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Abgerundetes Rechteck 5"/>
          <p:cNvSpPr/>
          <p:nvPr/>
        </p:nvSpPr>
        <p:spPr>
          <a:xfrm>
            <a:off x="8244360" y="3846960"/>
            <a:ext cx="3049920" cy="1638720"/>
          </a:xfrm>
          <a:prstGeom prst="roundRect">
            <a:avLst>
              <a:gd name="adj" fmla="val 4810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3.</a:t>
            </a: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Clinical evidence of a HMO supplement (2’FL, LNnT) in preterm infants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9" name="Pfeil nach unten 19"/>
          <p:cNvSpPr/>
          <p:nvPr/>
        </p:nvSpPr>
        <p:spPr>
          <a:xfrm rot="16200000">
            <a:off x="4161960" y="44132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Pfeil nach unten 19"/>
          <p:cNvSpPr/>
          <p:nvPr/>
        </p:nvSpPr>
        <p:spPr>
          <a:xfrm rot="16200000">
            <a:off x="7760880" y="44132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Picture 3" descr=""/>
          <p:cNvPicPr/>
          <p:nvPr/>
        </p:nvPicPr>
        <p:blipFill>
          <a:blip r:embed="rId1"/>
          <a:stretch/>
        </p:blipFill>
        <p:spPr>
          <a:xfrm>
            <a:off x="4817880" y="1798200"/>
            <a:ext cx="2831400" cy="2742480"/>
          </a:xfrm>
          <a:prstGeom prst="rect">
            <a:avLst/>
          </a:prstGeom>
          <a:ln w="0">
            <a:noFill/>
          </a:ln>
        </p:spPr>
      </p:pic>
      <p:pic>
        <p:nvPicPr>
          <p:cNvPr id="222" name="Graphic 4" descr=""/>
          <p:cNvPicPr/>
          <p:nvPr/>
        </p:nvPicPr>
        <p:blipFill>
          <a:blip r:embed="rId2"/>
          <a:stretch/>
        </p:blipFill>
        <p:spPr>
          <a:xfrm>
            <a:off x="1478880" y="1920960"/>
            <a:ext cx="2179440" cy="2179440"/>
          </a:xfrm>
          <a:prstGeom prst="rect">
            <a:avLst/>
          </a:prstGeom>
          <a:ln w="0">
            <a:noFill/>
          </a:ln>
        </p:spPr>
      </p:pic>
      <p:pic>
        <p:nvPicPr>
          <p:cNvPr id="223" name="Graphic 8" descr=""/>
          <p:cNvPicPr/>
          <p:nvPr/>
        </p:nvPicPr>
        <p:blipFill>
          <a:blip r:embed="rId3"/>
          <a:stretch/>
        </p:blipFill>
        <p:spPr>
          <a:xfrm>
            <a:off x="8704800" y="2104920"/>
            <a:ext cx="2129400" cy="212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ounded Rectangle 17"/>
          <p:cNvSpPr/>
          <p:nvPr/>
        </p:nvSpPr>
        <p:spPr>
          <a:xfrm>
            <a:off x="4699440" y="1821600"/>
            <a:ext cx="6784200" cy="39513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465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With HMO supplement (2’FL and LNnT), the mean </a:t>
            </a:r>
            <a:br>
              <a:rPr sz="2800"/>
            </a:b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time to reach full enteral feeding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 </a:t>
            </a: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was 2 days shorter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5" name="Textfeld 27"/>
          <p:cNvSpPr/>
          <p:nvPr/>
        </p:nvSpPr>
        <p:spPr>
          <a:xfrm>
            <a:off x="6123600" y="630792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HMO, human milk oligosaccharide; LNnT, Lacto-N-neotetraose.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6" name="Rectangle 13"/>
          <p:cNvSpPr/>
          <p:nvPr/>
        </p:nvSpPr>
        <p:spPr>
          <a:xfrm>
            <a:off x="609480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994680" y="5078880"/>
            <a:ext cx="3072600" cy="8794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</a:rPr>
              <a:t>Faster progression to FEF may help reduce the risk of growth restriction and exacerbated gut immaturity</a:t>
            </a:r>
            <a:r>
              <a:rPr b="0" lang="en-GB" sz="1400" spc="-1" strike="noStrike" baseline="30000">
                <a:solidFill>
                  <a:srgbClr val="5c5c5c"/>
                </a:solidFill>
                <a:latin typeface="Arial"/>
              </a:rPr>
              <a:t>1</a:t>
            </a:r>
            <a:r>
              <a:rPr b="0" lang="en-GB" sz="1400" spc="-1" strike="noStrike">
                <a:solidFill>
                  <a:srgbClr val="5c5c5c"/>
                </a:solidFill>
                <a:latin typeface="Arial"/>
              </a:rPr>
              <a:t>  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418" name="Group 12"/>
          <p:cNvGrpSpPr/>
          <p:nvPr/>
        </p:nvGrpSpPr>
        <p:grpSpPr>
          <a:xfrm>
            <a:off x="5009760" y="2229120"/>
            <a:ext cx="6083280" cy="2845440"/>
            <a:chOff x="5009760" y="2229120"/>
            <a:chExt cx="6083280" cy="2845440"/>
          </a:xfrm>
        </p:grpSpPr>
        <p:sp>
          <p:nvSpPr>
            <p:cNvPr id="419" name="Abgerundetes Rechteck 5"/>
            <p:cNvSpPr/>
            <p:nvPr/>
          </p:nvSpPr>
          <p:spPr>
            <a:xfrm>
              <a:off x="5052240" y="2229120"/>
              <a:ext cx="3457080" cy="200520"/>
            </a:xfrm>
            <a:prstGeom prst="roundRect">
              <a:avLst>
                <a:gd name="adj" fmla="val 0"/>
              </a:avLst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400" spc="-1" strike="noStrike">
                  <a:solidFill>
                    <a:srgbClr val="554596"/>
                  </a:solidFill>
                  <a:latin typeface="Arial"/>
                  <a:ea typeface="DejaVu Sans"/>
                </a:rPr>
                <a:t>Full enteral feeding^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420" name="Straight Connector 24"/>
            <p:cNvSpPr/>
            <p:nvPr/>
          </p:nvSpPr>
          <p:spPr>
            <a:xfrm>
              <a:off x="5135400" y="4770360"/>
              <a:ext cx="4554720" cy="360"/>
            </a:xfrm>
            <a:prstGeom prst="line">
              <a:avLst/>
            </a:prstGeom>
            <a:ln w="12600">
              <a:solidFill>
                <a:srgbClr val="a3a3a3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Rounded Rectangle 4"/>
            <p:cNvSpPr/>
            <p:nvPr/>
          </p:nvSpPr>
          <p:spPr>
            <a:xfrm>
              <a:off x="5135400" y="2597040"/>
              <a:ext cx="4142160" cy="883080"/>
            </a:xfrm>
            <a:prstGeom prst="roundRect">
              <a:avLst>
                <a:gd name="adj" fmla="val 8334"/>
              </a:avLst>
            </a:prstGeom>
            <a:solidFill>
              <a:srgbClr val="5d7de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Placebo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(n=43)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2" name="Rounded Rectangle 36"/>
            <p:cNvSpPr/>
            <p:nvPr/>
          </p:nvSpPr>
          <p:spPr>
            <a:xfrm>
              <a:off x="5135400" y="3678480"/>
              <a:ext cx="3743280" cy="883080"/>
            </a:xfrm>
            <a:prstGeom prst="roundRect">
              <a:avLst>
                <a:gd name="adj" fmla="val 8334"/>
              </a:avLst>
            </a:prstGeom>
            <a:solidFill>
              <a:srgbClr val="33cc6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HMO (2’FL, LNnT) supplement 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(n=43)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3" name="TextBox 5"/>
            <p:cNvSpPr/>
            <p:nvPr/>
          </p:nvSpPr>
          <p:spPr>
            <a:xfrm>
              <a:off x="8566920" y="2849040"/>
              <a:ext cx="624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14,3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4" name="TextBox 37"/>
            <p:cNvSpPr/>
            <p:nvPr/>
          </p:nvSpPr>
          <p:spPr>
            <a:xfrm>
              <a:off x="8096400" y="3935520"/>
              <a:ext cx="624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12,2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5" name="TextBox 7"/>
            <p:cNvSpPr/>
            <p:nvPr/>
          </p:nvSpPr>
          <p:spPr>
            <a:xfrm>
              <a:off x="5009760" y="483264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0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6" name="TextBox 38"/>
            <p:cNvSpPr/>
            <p:nvPr/>
          </p:nvSpPr>
          <p:spPr>
            <a:xfrm>
              <a:off x="6527880" y="483264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5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7" name="TextBox 39"/>
            <p:cNvSpPr/>
            <p:nvPr/>
          </p:nvSpPr>
          <p:spPr>
            <a:xfrm>
              <a:off x="8046720" y="4832640"/>
              <a:ext cx="32076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10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8" name="TextBox 40"/>
            <p:cNvSpPr/>
            <p:nvPr/>
          </p:nvSpPr>
          <p:spPr>
            <a:xfrm>
              <a:off x="9564840" y="4832640"/>
              <a:ext cx="32076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15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9" name="Pfeil nach unten 19"/>
            <p:cNvSpPr/>
            <p:nvPr/>
          </p:nvSpPr>
          <p:spPr>
            <a:xfrm rot="5400000">
              <a:off x="9577800" y="3062160"/>
              <a:ext cx="879840" cy="2150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55459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TextBox 11"/>
            <p:cNvSpPr/>
            <p:nvPr/>
          </p:nvSpPr>
          <p:spPr>
            <a:xfrm>
              <a:off x="9254880" y="3943440"/>
              <a:ext cx="17413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2 days shorter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31" name="TextBox 14"/>
          <p:cNvSpPr/>
          <p:nvPr/>
        </p:nvSpPr>
        <p:spPr>
          <a:xfrm>
            <a:off x="5029200" y="5274720"/>
            <a:ext cx="439920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666666"/>
                </a:solidFill>
                <a:latin typeface="Arial"/>
                <a:ea typeface="DejaVu Sans"/>
              </a:rPr>
              <a:t>^Time to reach full enteral feeding is a reliable indicator of feeding tolerance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32" name="Graphic 3" descr=""/>
          <p:cNvPicPr/>
          <p:nvPr/>
        </p:nvPicPr>
        <p:blipFill>
          <a:blip r:embed="rId1"/>
          <a:stretch/>
        </p:blipFill>
        <p:spPr>
          <a:xfrm>
            <a:off x="792360" y="1552320"/>
            <a:ext cx="3752280" cy="375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ounded Rectangle 44"/>
          <p:cNvSpPr/>
          <p:nvPr/>
        </p:nvSpPr>
        <p:spPr>
          <a:xfrm>
            <a:off x="6576480" y="2605680"/>
            <a:ext cx="4904640" cy="34099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Rounded Rectangle 43"/>
          <p:cNvSpPr/>
          <p:nvPr/>
        </p:nvSpPr>
        <p:spPr>
          <a:xfrm>
            <a:off x="953280" y="2616840"/>
            <a:ext cx="4904640" cy="34099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465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 supplement (2’FL and LNnT) supports adequate growth, in line with preterm growth standards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^</a:t>
            </a: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6" name="Textfeld 27"/>
          <p:cNvSpPr/>
          <p:nvPr/>
        </p:nvSpPr>
        <p:spPr>
          <a:xfrm>
            <a:off x="6137640" y="632376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Lacto-N-neotetraose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37" name="Rectangle 13"/>
          <p:cNvSpPr/>
          <p:nvPr/>
        </p:nvSpPr>
        <p:spPr>
          <a:xfrm>
            <a:off x="613764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38" name="Textfeld 17"/>
          <p:cNvSpPr/>
          <p:nvPr/>
        </p:nvSpPr>
        <p:spPr>
          <a:xfrm>
            <a:off x="4068000" y="6124320"/>
            <a:ext cx="74998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^Fenton growth standards for preterm infants 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439" name="Picture 6" descr=""/>
          <p:cNvPicPr/>
          <p:nvPr/>
        </p:nvPicPr>
        <p:blipFill>
          <a:blip r:embed="rId1"/>
          <a:stretch/>
        </p:blipFill>
        <p:spPr>
          <a:xfrm>
            <a:off x="1091160" y="3254760"/>
            <a:ext cx="4441320" cy="2556360"/>
          </a:xfrm>
          <a:prstGeom prst="rect">
            <a:avLst/>
          </a:prstGeom>
          <a:ln w="0">
            <a:noFill/>
          </a:ln>
        </p:spPr>
      </p:pic>
      <p:sp>
        <p:nvSpPr>
          <p:cNvPr id="440" name="TextBox 18"/>
          <p:cNvSpPr/>
          <p:nvPr/>
        </p:nvSpPr>
        <p:spPr>
          <a:xfrm>
            <a:off x="1302840" y="2805120"/>
            <a:ext cx="227628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Weight-for-age Z-scores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1" name="TextBox 42"/>
          <p:cNvSpPr/>
          <p:nvPr/>
        </p:nvSpPr>
        <p:spPr>
          <a:xfrm>
            <a:off x="6794280" y="2805120"/>
            <a:ext cx="227772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Length-for-age Z-scores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2" name="Rounded Rectangle 2"/>
          <p:cNvSpPr/>
          <p:nvPr/>
        </p:nvSpPr>
        <p:spPr>
          <a:xfrm>
            <a:off x="953280" y="1762200"/>
            <a:ext cx="10527840" cy="712080"/>
          </a:xfrm>
          <a:prstGeom prst="roundRect">
            <a:avLst>
              <a:gd name="adj" fmla="val 10607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 </a:t>
            </a: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HMO supplement supports early postnatal growth, which may have a positive impact on long-term growth and developmental outcomes</a:t>
            </a:r>
            <a:r>
              <a:rPr b="0" lang="en-GB" sz="18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1*</a:t>
            </a: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3" name="Picture 3" descr=""/>
          <p:cNvPicPr/>
          <p:nvPr/>
        </p:nvPicPr>
        <p:blipFill>
          <a:blip r:embed="rId2"/>
          <a:stretch/>
        </p:blipFill>
        <p:spPr>
          <a:xfrm>
            <a:off x="6717600" y="3252960"/>
            <a:ext cx="4444920" cy="255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Rounded Rectangle 43"/>
          <p:cNvSpPr/>
          <p:nvPr/>
        </p:nvSpPr>
        <p:spPr>
          <a:xfrm>
            <a:off x="5899680" y="1821600"/>
            <a:ext cx="5248440" cy="37605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465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 supplement (2’FL and LNnT) supports adequate growth, in line with preterm growth standards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^</a:t>
            </a: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6" name="Textfeld 27"/>
          <p:cNvSpPr/>
          <p:nvPr/>
        </p:nvSpPr>
        <p:spPr>
          <a:xfrm>
            <a:off x="6137640" y="632376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Lacto-N-neotetraose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7" name="Rectangle 13"/>
          <p:cNvSpPr/>
          <p:nvPr/>
        </p:nvSpPr>
        <p:spPr>
          <a:xfrm>
            <a:off x="613764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8" name="Textfeld 17"/>
          <p:cNvSpPr/>
          <p:nvPr/>
        </p:nvSpPr>
        <p:spPr>
          <a:xfrm>
            <a:off x="4068000" y="6124320"/>
            <a:ext cx="74998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^Fenton growth standards for preterm infants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9" name="TextBox 18"/>
          <p:cNvSpPr/>
          <p:nvPr/>
        </p:nvSpPr>
        <p:spPr>
          <a:xfrm>
            <a:off x="6306120" y="2053800"/>
            <a:ext cx="353808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Head circumference-for-age Z-scores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0" name="TextBox 20"/>
          <p:cNvSpPr/>
          <p:nvPr/>
        </p:nvSpPr>
        <p:spPr>
          <a:xfrm>
            <a:off x="926280" y="4982760"/>
            <a:ext cx="428688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HMO supplement supports early postnatal growth, which may have a positive impact on long-term growth and developmental outcomes</a:t>
            </a:r>
            <a:r>
              <a:rPr b="0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1*</a:t>
            </a: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 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51" name="Picture 2" descr=""/>
          <p:cNvPicPr/>
          <p:nvPr/>
        </p:nvPicPr>
        <p:blipFill>
          <a:blip r:embed="rId1"/>
          <a:stretch/>
        </p:blipFill>
        <p:spPr>
          <a:xfrm>
            <a:off x="6125760" y="2587680"/>
            <a:ext cx="4560480" cy="2634840"/>
          </a:xfrm>
          <a:prstGeom prst="rect">
            <a:avLst/>
          </a:prstGeom>
          <a:ln w="0">
            <a:noFill/>
          </a:ln>
        </p:spPr>
      </p:pic>
      <p:pic>
        <p:nvPicPr>
          <p:cNvPr id="452" name="Picture 3" descr=""/>
          <p:cNvPicPr/>
          <p:nvPr/>
        </p:nvPicPr>
        <p:blipFill>
          <a:blip r:embed="rId2"/>
          <a:stretch/>
        </p:blipFill>
        <p:spPr>
          <a:xfrm>
            <a:off x="996120" y="1875240"/>
            <a:ext cx="4147200" cy="295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9797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 supplement (2’FL and LNnT) supports adequate gastrointestinal tolerance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4" name="Textfeld 27"/>
          <p:cNvSpPr/>
          <p:nvPr/>
        </p:nvSpPr>
        <p:spPr>
          <a:xfrm>
            <a:off x="6137640" y="632376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Lacto-N-neotetraose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55" name="Rectangle 13"/>
          <p:cNvSpPr/>
          <p:nvPr/>
        </p:nvSpPr>
        <p:spPr>
          <a:xfrm>
            <a:off x="613764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graphicFrame>
        <p:nvGraphicFramePr>
          <p:cNvPr id="456" name="Table 9"/>
          <p:cNvGraphicFramePr/>
          <p:nvPr/>
        </p:nvGraphicFramePr>
        <p:xfrm>
          <a:off x="1918800" y="2166120"/>
          <a:ext cx="8353800" cy="3071880"/>
        </p:xfrm>
        <a:graphic>
          <a:graphicData uri="http://schemas.openxmlformats.org/drawingml/2006/table">
            <a:tbl>
              <a:tblPr/>
              <a:tblGrid>
                <a:gridCol w="4126680"/>
                <a:gridCol w="2125800"/>
                <a:gridCol w="2101680"/>
              </a:tblGrid>
              <a:tr h="487440">
                <a:tc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HMO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Range of means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33cc66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Placebo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Range of means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d7de1"/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Daily gastric residual volume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14400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(in mL/kg/day)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0.05 - 3.06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0.07 - 3.29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Daily stool frequency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3.09 - 4.17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3.11 - 4.20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Stool consistency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(</a:t>
                      </a:r>
                      <a:r>
                        <a:rPr b="0" lang="en-US" sz="10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1=watery, 2=runny, 3=mushy soft, 4=formed, 5=hard)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2.97 - 3.11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2.91 - 3.19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Difference from stool consistency of 3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(mushy soft)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e0e0e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0.13 - 0.33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e0e0e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0.16 - 0.50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e0e0e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57" name="Abgerundetes Rechteck 5"/>
          <p:cNvSpPr/>
          <p:nvPr/>
        </p:nvSpPr>
        <p:spPr>
          <a:xfrm>
            <a:off x="1846800" y="2194920"/>
            <a:ext cx="4294800" cy="299520"/>
          </a:xfrm>
          <a:prstGeom prst="roundRect">
            <a:avLst>
              <a:gd name="adj" fmla="val 0"/>
            </a:avLst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 fontScale="81000"/>
          </a:bodyPr>
          <a:p>
            <a:pPr>
              <a:lnSpc>
                <a:spcPct val="100000"/>
              </a:lnSpc>
              <a:buNone/>
            </a:pPr>
            <a:r>
              <a:rPr b="1" lang="en-GB" sz="2000" spc="-1" strike="noStrike">
                <a:solidFill>
                  <a:srgbClr val="554596"/>
                </a:solidFill>
                <a:latin typeface="Arial"/>
                <a:ea typeface="DejaVu Sans"/>
              </a:rPr>
              <a:t>Gastrointestinal tolerance</a:t>
            </a:r>
            <a:r>
              <a:rPr b="0" lang="en-GB" sz="20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1</a:t>
            </a:r>
            <a:r>
              <a:rPr b="0" lang="en-GB" sz="2000" spc="-1" strike="noStrike">
                <a:solidFill>
                  <a:srgbClr val="554596"/>
                </a:solidFill>
                <a:latin typeface="Arial"/>
                <a:ea typeface="DejaVu Sans"/>
              </a:rPr>
              <a:t>*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592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3200" spc="-1" strike="noStrike">
                <a:solidFill>
                  <a:srgbClr val="554596"/>
                </a:solidFill>
                <a:latin typeface="Arial"/>
              </a:rPr>
              <a:t>Takeaway message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9" name="TextBox 2"/>
          <p:cNvSpPr/>
          <p:nvPr/>
        </p:nvSpPr>
        <p:spPr>
          <a:xfrm>
            <a:off x="6505560" y="6492960"/>
            <a:ext cx="522828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</a:t>
            </a: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Lacto-N-neotetraose.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60" name="Abgerundetes Rechteck 9"/>
          <p:cNvSpPr/>
          <p:nvPr/>
        </p:nvSpPr>
        <p:spPr>
          <a:xfrm>
            <a:off x="6760440" y="1355040"/>
            <a:ext cx="449928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Preterm infants are a vulnerable group of neonates which may have insufficient HMO intake.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1" name="Abgerundetes Rechteck 9"/>
          <p:cNvSpPr/>
          <p:nvPr/>
        </p:nvSpPr>
        <p:spPr>
          <a:xfrm>
            <a:off x="6760440" y="2477160"/>
            <a:ext cx="449928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Supplementing the HMO 2’FL and LNnT promotes early full enteral feeding versus placebo.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2" name="Abgerundetes Rechteck 9"/>
          <p:cNvSpPr/>
          <p:nvPr/>
        </p:nvSpPr>
        <p:spPr>
          <a:xfrm>
            <a:off x="6760440" y="3549240"/>
            <a:ext cx="4499280" cy="93564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Faster progression to full enteral feeding may help reduce the risk of growth restriction and exacerbated gut immunity.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3" name="Abgerundetes Rechteck 9"/>
          <p:cNvSpPr/>
          <p:nvPr/>
        </p:nvSpPr>
        <p:spPr>
          <a:xfrm>
            <a:off x="6760440" y="4721760"/>
            <a:ext cx="4499280" cy="103500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HMO supplement (2’FL and LNnT) supports early postnatal growth, which may have a positive impact on long-term growth and developmental outcomes.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64" name="Graphic 8" descr=""/>
          <p:cNvPicPr/>
          <p:nvPr/>
        </p:nvPicPr>
        <p:blipFill>
          <a:blip r:embed="rId1"/>
          <a:stretch/>
        </p:blipFill>
        <p:spPr>
          <a:xfrm>
            <a:off x="931320" y="779760"/>
            <a:ext cx="5297400" cy="52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703440" y="2517120"/>
            <a:ext cx="482004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Prematurity and Related Health Risks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Definition of Preterm Birth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949680" y="1942200"/>
            <a:ext cx="10514880" cy="336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554596"/>
                </a:solidFill>
                <a:latin typeface="Arial"/>
              </a:rPr>
              <a:t>Preterm birth: </a:t>
            </a:r>
            <a:r>
              <a:rPr b="0" lang="en-GB" sz="1600" spc="-1" strike="noStrike">
                <a:solidFill>
                  <a:srgbClr val="5c5c5c"/>
                </a:solidFill>
                <a:latin typeface="Arial"/>
              </a:rPr>
              <a:t>when a baby is born too early, before 37 weeks of pregnancy have been completed</a:t>
            </a:r>
            <a:r>
              <a:rPr b="0" lang="en-GB" sz="1600" spc="-1" strike="noStrike" baseline="30000">
                <a:solidFill>
                  <a:srgbClr val="5c5c5c"/>
                </a:solidFill>
                <a:latin typeface="Arial"/>
              </a:rPr>
              <a:t>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7" name="Rectangle 3"/>
          <p:cNvSpPr/>
          <p:nvPr/>
        </p:nvSpPr>
        <p:spPr>
          <a:xfrm>
            <a:off x="9712800" y="6449760"/>
            <a:ext cx="194544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WHO 2018 (fact sheet preterm birth)</a:t>
            </a:r>
            <a:endParaRPr b="0" lang="en-US" sz="800" spc="-1" strike="noStrike">
              <a:latin typeface="Arial"/>
            </a:endParaRPr>
          </a:p>
        </p:txBody>
      </p:sp>
      <p:graphicFrame>
        <p:nvGraphicFramePr>
          <p:cNvPr id="228" name="Table 9"/>
          <p:cNvGraphicFramePr/>
          <p:nvPr/>
        </p:nvGraphicFramePr>
        <p:xfrm>
          <a:off x="2745000" y="2530800"/>
          <a:ext cx="6445800" cy="2984400"/>
        </p:xfrm>
        <a:graphic>
          <a:graphicData uri="http://schemas.openxmlformats.org/drawingml/2006/table">
            <a:tbl>
              <a:tblPr/>
              <a:tblGrid>
                <a:gridCol w="3940560"/>
                <a:gridCol w="2505600"/>
              </a:tblGrid>
              <a:tr h="49176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Terminology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4596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Gestational age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4596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37 – 40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&lt; 37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Moderate / late 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32 - 37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Very 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28 - 32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Extremely 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&lt; 28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ounded Rectangle 107"/>
          <p:cNvSpPr/>
          <p:nvPr/>
        </p:nvSpPr>
        <p:spPr>
          <a:xfrm>
            <a:off x="7978680" y="515556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Rounded Rectangle 105"/>
          <p:cNvSpPr/>
          <p:nvPr/>
        </p:nvSpPr>
        <p:spPr>
          <a:xfrm>
            <a:off x="7978680" y="241272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Feeding difficulties / metabolic disturbances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1" name="Rounded Rectangle 78"/>
          <p:cNvSpPr/>
          <p:nvPr/>
        </p:nvSpPr>
        <p:spPr>
          <a:xfrm>
            <a:off x="4796640" y="5155560"/>
            <a:ext cx="25938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TextBox 79"/>
          <p:cNvSpPr/>
          <p:nvPr/>
        </p:nvSpPr>
        <p:spPr>
          <a:xfrm>
            <a:off x="5079600" y="5341320"/>
            <a:ext cx="208692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Feeding intolerance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3" name="Textfeld 9"/>
          <p:cNvSpPr/>
          <p:nvPr/>
        </p:nvSpPr>
        <p:spPr>
          <a:xfrm>
            <a:off x="8213400" y="5364720"/>
            <a:ext cx="21153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NEC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592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Preterm babies face specific health risks related to their immaturity / developmental needs</a:t>
            </a:r>
            <a:r>
              <a:rPr b="1" lang="en-GB" sz="2800" spc="-1" strike="noStrike" baseline="30000">
                <a:solidFill>
                  <a:srgbClr val="554596"/>
                </a:solidFill>
                <a:latin typeface="Arial"/>
              </a:rPr>
              <a:t>1-2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5" name="Rectangle 3"/>
          <p:cNvSpPr/>
          <p:nvPr/>
        </p:nvSpPr>
        <p:spPr>
          <a:xfrm>
            <a:off x="7121520" y="6366240"/>
            <a:ext cx="4537800" cy="37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a3a3a3"/>
                </a:solidFill>
                <a:latin typeface="Arial"/>
                <a:ea typeface="DejaVu Sans"/>
              </a:rPr>
              <a:t>NEC, necrotising </a:t>
            </a: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enterocolitis</a:t>
            </a:r>
            <a:endParaRPr b="0" lang="en-US" sz="9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1. WHO 2012; 2. WHO 2020 (Born too soon: the global action report on preterm birth)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36" name="Rounded Rectangle 100"/>
          <p:cNvSpPr/>
          <p:nvPr/>
        </p:nvSpPr>
        <p:spPr>
          <a:xfrm>
            <a:off x="1668600" y="424152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Rounded Rectangle 101"/>
          <p:cNvSpPr/>
          <p:nvPr/>
        </p:nvSpPr>
        <p:spPr>
          <a:xfrm>
            <a:off x="1668600" y="241272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TextBox 81"/>
          <p:cNvSpPr/>
          <p:nvPr/>
        </p:nvSpPr>
        <p:spPr>
          <a:xfrm>
            <a:off x="1785960" y="2496960"/>
            <a:ext cx="230580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Respiratory Distress Syndrome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9" name="Rounded Rectangle 102"/>
          <p:cNvSpPr/>
          <p:nvPr/>
        </p:nvSpPr>
        <p:spPr>
          <a:xfrm>
            <a:off x="1668600" y="332712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TextBox 86"/>
          <p:cNvSpPr/>
          <p:nvPr/>
        </p:nvSpPr>
        <p:spPr>
          <a:xfrm>
            <a:off x="1811160" y="3411000"/>
            <a:ext cx="230580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Jaundice and higher risk for the brain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1" name="Rounded Rectangle 103"/>
          <p:cNvSpPr/>
          <p:nvPr/>
        </p:nvSpPr>
        <p:spPr>
          <a:xfrm>
            <a:off x="1668600" y="515556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Textfeld 10"/>
          <p:cNvSpPr/>
          <p:nvPr/>
        </p:nvSpPr>
        <p:spPr>
          <a:xfrm>
            <a:off x="1903680" y="5249880"/>
            <a:ext cx="208044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Retinopathy of prematurity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3" name="Textfeld 14"/>
          <p:cNvSpPr/>
          <p:nvPr/>
        </p:nvSpPr>
        <p:spPr>
          <a:xfrm>
            <a:off x="1734840" y="4426560"/>
            <a:ext cx="240732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Anaemia of prematurity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4" name="Rounded Rectangle 104"/>
          <p:cNvSpPr/>
          <p:nvPr/>
        </p:nvSpPr>
        <p:spPr>
          <a:xfrm>
            <a:off x="7978680" y="424152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Rounded Rectangle 106"/>
          <p:cNvSpPr/>
          <p:nvPr/>
        </p:nvSpPr>
        <p:spPr>
          <a:xfrm>
            <a:off x="7978680" y="332712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Textfeld 8"/>
          <p:cNvSpPr/>
          <p:nvPr/>
        </p:nvSpPr>
        <p:spPr>
          <a:xfrm>
            <a:off x="8051400" y="4443840"/>
            <a:ext cx="24051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Brain injury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7" name="Textfeld 12"/>
          <p:cNvSpPr/>
          <p:nvPr/>
        </p:nvSpPr>
        <p:spPr>
          <a:xfrm>
            <a:off x="8047080" y="3521520"/>
            <a:ext cx="24051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Infections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8" name="Graphic 21" descr=""/>
          <p:cNvPicPr/>
          <p:nvPr/>
        </p:nvPicPr>
        <p:blipFill>
          <a:blip r:embed="rId1"/>
          <a:stretch/>
        </p:blipFill>
        <p:spPr>
          <a:xfrm>
            <a:off x="4449600" y="1663560"/>
            <a:ext cx="3276000" cy="327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9"/>
          <p:cNvSpPr/>
          <p:nvPr/>
        </p:nvSpPr>
        <p:spPr>
          <a:xfrm>
            <a:off x="0" y="1832400"/>
            <a:ext cx="12191400" cy="41806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0304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An immature GI system leads to specific health risks in preterm infants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1-5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1" name="Rectangle 3"/>
          <p:cNvSpPr/>
          <p:nvPr/>
        </p:nvSpPr>
        <p:spPr>
          <a:xfrm>
            <a:off x="5866560" y="6441840"/>
            <a:ext cx="577836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1. Neu J, 2007; 2. Neu J, 2008; 3. Blackburn ST, 2013; 4. Omari TI and Rudolph CD, 2011; 5. Premji SS, 1998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52" name="Abgerundetes Rechteck 9"/>
          <p:cNvSpPr/>
          <p:nvPr/>
        </p:nvSpPr>
        <p:spPr>
          <a:xfrm>
            <a:off x="930960" y="3304440"/>
            <a:ext cx="3091680" cy="1428480"/>
          </a:xfrm>
          <a:prstGeom prst="roundRect">
            <a:avLst>
              <a:gd name="adj" fmla="val 10129"/>
            </a:avLst>
          </a:prstGeom>
          <a:solidFill>
            <a:srgbClr val="ffffff"/>
          </a:solidFill>
          <a:ln w="12600">
            <a:solidFill>
              <a:srgbClr val="55459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Higher vulnerability to </a:t>
            </a:r>
            <a:br>
              <a:rPr sz="1400"/>
            </a:b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antigens and pathogens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3" name="Abgerundetes Rechteck 9"/>
          <p:cNvSpPr/>
          <p:nvPr/>
        </p:nvSpPr>
        <p:spPr>
          <a:xfrm>
            <a:off x="4623840" y="3304440"/>
            <a:ext cx="3091680" cy="14284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55459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Immature digestion of lactose, protein and fat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Limited glucose absorption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4" name="Abgerundetes Rechteck 9"/>
          <p:cNvSpPr/>
          <p:nvPr/>
        </p:nvSpPr>
        <p:spPr>
          <a:xfrm>
            <a:off x="8319960" y="3304440"/>
            <a:ext cx="3091680" cy="1428480"/>
          </a:xfrm>
          <a:prstGeom prst="roundRect">
            <a:avLst>
              <a:gd name="adj" fmla="val 9195"/>
            </a:avLst>
          </a:prstGeom>
          <a:solidFill>
            <a:srgbClr val="ffffff"/>
          </a:solidFill>
          <a:ln w="12600">
            <a:solidFill>
              <a:srgbClr val="55459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Poor suck-swallow-coordination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Inefficient oesophageal motility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Delayed gastric emptying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Slow intestinal transit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5" name="Abgerundetes Rechteck 13"/>
          <p:cNvSpPr/>
          <p:nvPr/>
        </p:nvSpPr>
        <p:spPr>
          <a:xfrm>
            <a:off x="933840" y="4995720"/>
            <a:ext cx="3085920" cy="681120"/>
          </a:xfrm>
          <a:prstGeom prst="roundRect">
            <a:avLst>
              <a:gd name="adj" fmla="val 16667"/>
            </a:avLst>
          </a:prstGeom>
          <a:solidFill>
            <a:srgbClr val="b1255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Infection, allergy, NEC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6" name="Abgerundetes Rechteck 13"/>
          <p:cNvSpPr/>
          <p:nvPr/>
        </p:nvSpPr>
        <p:spPr>
          <a:xfrm>
            <a:off x="4627080" y="4995720"/>
            <a:ext cx="3085920" cy="681120"/>
          </a:xfrm>
          <a:prstGeom prst="roundRect">
            <a:avLst>
              <a:gd name="adj" fmla="val 16667"/>
            </a:avLst>
          </a:prstGeom>
          <a:solidFill>
            <a:srgbClr val="b1255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difficulties, risk of insufficient nutrient intakes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7" name="Abgerundetes Rechteck 13"/>
          <p:cNvSpPr/>
          <p:nvPr/>
        </p:nvSpPr>
        <p:spPr>
          <a:xfrm>
            <a:off x="8323200" y="4985640"/>
            <a:ext cx="3085920" cy="681120"/>
          </a:xfrm>
          <a:prstGeom prst="roundRect">
            <a:avLst>
              <a:gd name="adj" fmla="val 16667"/>
            </a:avLst>
          </a:prstGeom>
          <a:solidFill>
            <a:srgbClr val="b1255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intolerance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8" name="TextBox 4"/>
          <p:cNvSpPr/>
          <p:nvPr/>
        </p:nvSpPr>
        <p:spPr>
          <a:xfrm>
            <a:off x="860040" y="1919160"/>
            <a:ext cx="247572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554596"/>
                </a:solidFill>
                <a:latin typeface="Arial"/>
                <a:ea typeface="DejaVu Sans"/>
              </a:rPr>
              <a:t>Gastrointestinal system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TextBox 8"/>
          <p:cNvSpPr/>
          <p:nvPr/>
        </p:nvSpPr>
        <p:spPr>
          <a:xfrm>
            <a:off x="8914680" y="6186240"/>
            <a:ext cx="275004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NEC, necrotising enterocolitis</a:t>
            </a:r>
            <a:r>
              <a:rPr b="0" lang="en-GB" sz="1000" spc="-1" strike="noStrike">
                <a:solidFill>
                  <a:srgbClr val="a3a3a3"/>
                </a:solidFill>
                <a:latin typeface="Arial"/>
                <a:ea typeface="DejaVu Sans"/>
              </a:rPr>
              <a:t>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60" name="Pfeil nach unten 19"/>
          <p:cNvSpPr/>
          <p:nvPr/>
        </p:nvSpPr>
        <p:spPr>
          <a:xfrm>
            <a:off x="2241720" y="47401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Pfeil nach unten 19"/>
          <p:cNvSpPr/>
          <p:nvPr/>
        </p:nvSpPr>
        <p:spPr>
          <a:xfrm>
            <a:off x="5934600" y="47401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Pfeil nach unten 19"/>
          <p:cNvSpPr/>
          <p:nvPr/>
        </p:nvSpPr>
        <p:spPr>
          <a:xfrm>
            <a:off x="9630720" y="47401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Pfeil nach unten 19"/>
          <p:cNvSpPr/>
          <p:nvPr/>
        </p:nvSpPr>
        <p:spPr>
          <a:xfrm>
            <a:off x="2241720" y="30470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Abgerundetes Rechteck 5"/>
          <p:cNvSpPr/>
          <p:nvPr/>
        </p:nvSpPr>
        <p:spPr>
          <a:xfrm>
            <a:off x="930960" y="2385000"/>
            <a:ext cx="309168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Immature gut barrier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5" name="Pfeil nach unten 19"/>
          <p:cNvSpPr/>
          <p:nvPr/>
        </p:nvSpPr>
        <p:spPr>
          <a:xfrm>
            <a:off x="5934600" y="30470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Abgerundetes Rechteck 5"/>
          <p:cNvSpPr/>
          <p:nvPr/>
        </p:nvSpPr>
        <p:spPr>
          <a:xfrm>
            <a:off x="4623840" y="2385000"/>
            <a:ext cx="309168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Inefficient digestion</a:t>
            </a:r>
            <a:br>
              <a:rPr sz="1400"/>
            </a:b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and absorption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7" name="Pfeil nach unten 19"/>
          <p:cNvSpPr/>
          <p:nvPr/>
        </p:nvSpPr>
        <p:spPr>
          <a:xfrm>
            <a:off x="9630720" y="30470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Abgerundetes Rechteck 5"/>
          <p:cNvSpPr/>
          <p:nvPr/>
        </p:nvSpPr>
        <p:spPr>
          <a:xfrm>
            <a:off x="8319960" y="2385000"/>
            <a:ext cx="309168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Immature GI motor functions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feil nach unten 19"/>
          <p:cNvSpPr/>
          <p:nvPr/>
        </p:nvSpPr>
        <p:spPr>
          <a:xfrm rot="16200000">
            <a:off x="3675240" y="351216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Abgerundetes Rechteck 9"/>
          <p:cNvSpPr/>
          <p:nvPr/>
        </p:nvSpPr>
        <p:spPr>
          <a:xfrm>
            <a:off x="860040" y="2870640"/>
            <a:ext cx="2892600" cy="3002040"/>
          </a:xfrm>
          <a:prstGeom prst="roundRect">
            <a:avLst>
              <a:gd name="adj" fmla="val 3823"/>
            </a:avLst>
          </a:prstGeom>
          <a:solidFill>
            <a:srgbClr val="ffffff"/>
          </a:solidFill>
          <a:ln w="19080">
            <a:solidFill>
              <a:srgbClr val="b1255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Internal risk factors</a:t>
            </a:r>
            <a:r>
              <a:rPr b="1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7-10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Gestational age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Birth weight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Genetics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 utero colonisation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6279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A disturbed microbial colonisation of the GI tract contributes to feeding intolerance of preterm infants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1-8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2" name="Rectangle 3"/>
          <p:cNvSpPr/>
          <p:nvPr/>
        </p:nvSpPr>
        <p:spPr>
          <a:xfrm>
            <a:off x="3987720" y="6373080"/>
            <a:ext cx="7771680" cy="3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Di Mauro A et al., 2013; 2. Ford SL et al., 2019; 3. Fanaro S, 2013; 4. Senterre T, 2014; 5. Fouhy F et al., 2019; 6. Yuan Z et al., 2019;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 </a:t>
            </a: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7. Collado C et al., 2015; 8. Hendrickx JGE et al., 2019; 9. Lenfestey MW and Neu J, 2018; 10. Unger S et al., 2015; 11. Greenwood C et al., 2014.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73" name="Abgerundetes Rechteck 9"/>
          <p:cNvSpPr/>
          <p:nvPr/>
        </p:nvSpPr>
        <p:spPr>
          <a:xfrm>
            <a:off x="4109400" y="2870640"/>
            <a:ext cx="3988440" cy="1604520"/>
          </a:xfrm>
          <a:prstGeom prst="roundRect">
            <a:avLst>
              <a:gd name="adj" fmla="val 7857"/>
            </a:avLst>
          </a:prstGeom>
          <a:solidFill>
            <a:srgbClr val="ffffff"/>
          </a:solidFill>
          <a:ln w="1908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Delayed colonization of commensal bacteria, such as </a:t>
            </a:r>
            <a:r>
              <a:rPr b="0" i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Bifidobacteria</a:t>
            </a: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, </a:t>
            </a:r>
            <a:r>
              <a:rPr b="0" i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Lactobacillus</a:t>
            </a: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Limited microbial diversity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Microbial </a:t>
            </a: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disturbances persist up to 4 years of age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4" name="Abgerundetes Rechteck 13"/>
          <p:cNvSpPr/>
          <p:nvPr/>
        </p:nvSpPr>
        <p:spPr>
          <a:xfrm>
            <a:off x="4109400" y="4731840"/>
            <a:ext cx="3988440" cy="1140840"/>
          </a:xfrm>
          <a:prstGeom prst="roundRect">
            <a:avLst>
              <a:gd name="adj" fmla="val 12135"/>
            </a:avLst>
          </a:prstGeom>
          <a:solidFill>
            <a:srgbClr val="554596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intolerance, NEC, impact on immune system development and gut barrier integrity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5" name="TextBox 8"/>
          <p:cNvSpPr/>
          <p:nvPr/>
        </p:nvSpPr>
        <p:spPr>
          <a:xfrm>
            <a:off x="7671600" y="6129360"/>
            <a:ext cx="406980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NEC, necrotising enterocolitis; NICU, neonatal intensive care unit.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76" name="Pfeil nach unten 19"/>
          <p:cNvSpPr/>
          <p:nvPr/>
        </p:nvSpPr>
        <p:spPr>
          <a:xfrm>
            <a:off x="5868720" y="446580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Pfeil nach unten 19"/>
          <p:cNvSpPr/>
          <p:nvPr/>
        </p:nvSpPr>
        <p:spPr>
          <a:xfrm>
            <a:off x="5868720" y="25945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Abgerundetes Rechteck 5"/>
          <p:cNvSpPr/>
          <p:nvPr/>
        </p:nvSpPr>
        <p:spPr>
          <a:xfrm>
            <a:off x="4079880" y="1932840"/>
            <a:ext cx="404784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Disturbed gut microbial colonisation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9" name="Pfeil nach unten 19"/>
          <p:cNvSpPr/>
          <p:nvPr/>
        </p:nvSpPr>
        <p:spPr>
          <a:xfrm rot="5400000">
            <a:off x="8072280" y="35114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Abgerundetes Rechteck 9"/>
          <p:cNvSpPr/>
          <p:nvPr/>
        </p:nvSpPr>
        <p:spPr>
          <a:xfrm>
            <a:off x="8463240" y="2870640"/>
            <a:ext cx="2892600" cy="3002040"/>
          </a:xfrm>
          <a:prstGeom prst="roundRect">
            <a:avLst>
              <a:gd name="adj" fmla="val 3823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External risk factors</a:t>
            </a:r>
            <a:r>
              <a:rPr b="1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7-11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Antibiotics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Mode of delivery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NICU environment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Skin to skin contact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Breast milk exposure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Medical complexity, inflammation, oxidative stress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feil nach unten 19"/>
          <p:cNvSpPr/>
          <p:nvPr/>
        </p:nvSpPr>
        <p:spPr>
          <a:xfrm rot="16200000">
            <a:off x="6954120" y="313488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7416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Up to 50% of preterm babies suffer from feeding intolerance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3" name="Rectangle 3"/>
          <p:cNvSpPr/>
          <p:nvPr/>
        </p:nvSpPr>
        <p:spPr>
          <a:xfrm>
            <a:off x="3987720" y="6433920"/>
            <a:ext cx="77716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Indrio F et al., 2011; 2. Fanaro S, 2013; 3. Senterre T, 2014.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4" name="Abgerundetes Rechteck 9"/>
          <p:cNvSpPr/>
          <p:nvPr/>
        </p:nvSpPr>
        <p:spPr>
          <a:xfrm>
            <a:off x="835560" y="2664720"/>
            <a:ext cx="3425400" cy="1527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Functiona</a:t>
            </a: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l immaturity of the GI tract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Lack of coordinated GI motility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Impaired digestive function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Disturbed gut microbial colonisation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5" name="TextBox 8"/>
          <p:cNvSpPr/>
          <p:nvPr/>
        </p:nvSpPr>
        <p:spPr>
          <a:xfrm>
            <a:off x="7693920" y="6247440"/>
            <a:ext cx="40424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GRV, gastric residual volume; NICU, neonatal intensive care unit.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6" name="Pfeil nach unten 19"/>
          <p:cNvSpPr/>
          <p:nvPr/>
        </p:nvSpPr>
        <p:spPr>
          <a:xfrm rot="16200000">
            <a:off x="4529520" y="313488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Abgerundetes Rechteck 5"/>
          <p:cNvSpPr/>
          <p:nvPr/>
        </p:nvSpPr>
        <p:spPr>
          <a:xfrm>
            <a:off x="838080" y="2001960"/>
            <a:ext cx="3422880" cy="501480"/>
          </a:xfrm>
          <a:prstGeom prst="roundRect">
            <a:avLst>
              <a:gd name="adj" fmla="val 16762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Risk factors</a:t>
            </a:r>
            <a:r>
              <a:rPr b="0" lang="en-GB" sz="1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2,3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88" name="Graphic 58" descr=""/>
          <p:cNvPicPr/>
          <p:nvPr/>
        </p:nvPicPr>
        <p:blipFill>
          <a:blip r:embed="rId1"/>
          <a:stretch/>
        </p:blipFill>
        <p:spPr>
          <a:xfrm>
            <a:off x="1023480" y="2091600"/>
            <a:ext cx="321840" cy="321840"/>
          </a:xfrm>
          <a:prstGeom prst="rect">
            <a:avLst/>
          </a:prstGeom>
          <a:ln w="0">
            <a:noFill/>
          </a:ln>
        </p:spPr>
      </p:pic>
      <p:sp>
        <p:nvSpPr>
          <p:cNvPr id="289" name="Abgerundetes Rechteck 9"/>
          <p:cNvSpPr/>
          <p:nvPr/>
        </p:nvSpPr>
        <p:spPr>
          <a:xfrm>
            <a:off x="7697160" y="2664720"/>
            <a:ext cx="4248000" cy="1527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Suboptimal nutrient intake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Decreased growth rate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Delayed achievement of full enteral feeding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Prolonged dependence on intravenous nutrition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Inability to meet criteria for NICU discharge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0" name="Abgerundetes Rechteck 5"/>
          <p:cNvSpPr/>
          <p:nvPr/>
        </p:nvSpPr>
        <p:spPr>
          <a:xfrm>
            <a:off x="7697160" y="2001960"/>
            <a:ext cx="3890520" cy="501480"/>
          </a:xfrm>
          <a:prstGeom prst="roundRect">
            <a:avLst>
              <a:gd name="adj" fmla="val 11972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Consequences</a:t>
            </a:r>
            <a:r>
              <a:rPr b="0" lang="en-GB" sz="1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2,3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1" name="Abgerundetes Rechteck 5"/>
          <p:cNvSpPr/>
          <p:nvPr/>
        </p:nvSpPr>
        <p:spPr>
          <a:xfrm>
            <a:off x="4596840" y="2005920"/>
            <a:ext cx="2753280" cy="497520"/>
          </a:xfrm>
          <a:prstGeom prst="roundRect">
            <a:avLst>
              <a:gd name="adj" fmla="val 16609"/>
            </a:avLst>
          </a:prstGeom>
          <a:solidFill>
            <a:srgbClr val="b1255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           </a:t>
            </a: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Intolerance</a:t>
            </a:r>
            <a:r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*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2" name="Abgerundetes Rechteck 5"/>
          <p:cNvSpPr/>
          <p:nvPr/>
        </p:nvSpPr>
        <p:spPr>
          <a:xfrm>
            <a:off x="2261160" y="5418000"/>
            <a:ext cx="7559280" cy="501480"/>
          </a:xfrm>
          <a:prstGeom prst="roundRect">
            <a:avLst>
              <a:gd name="adj" fmla="val 9105"/>
            </a:avLst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72000" indent="-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000" spc="-1" strike="noStrike">
                <a:solidFill>
                  <a:srgbClr val="666666"/>
                </a:solidFill>
                <a:latin typeface="Arial"/>
                <a:ea typeface="DejaVu Sans"/>
              </a:rPr>
              <a:t>*Feeding intolerance can be defined by the inability to digest enteral feedings (GRV &gt; 50%), abdominal distension or emesis or both, and the disruption of the patient's feeding plan.</a:t>
            </a:r>
            <a:r>
              <a:rPr b="0" lang="en-GB" sz="10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93" name="Graphic 5" descr=""/>
          <p:cNvPicPr/>
          <p:nvPr/>
        </p:nvPicPr>
        <p:blipFill>
          <a:blip r:embed="rId2"/>
          <a:stretch/>
        </p:blipFill>
        <p:spPr>
          <a:xfrm>
            <a:off x="7839720" y="2049480"/>
            <a:ext cx="372240" cy="372240"/>
          </a:xfrm>
          <a:prstGeom prst="rect">
            <a:avLst/>
          </a:prstGeom>
          <a:ln w="0">
            <a:noFill/>
          </a:ln>
        </p:spPr>
      </p:pic>
      <p:pic>
        <p:nvPicPr>
          <p:cNvPr id="294" name="Graphic 13" descr=""/>
          <p:cNvPicPr/>
          <p:nvPr/>
        </p:nvPicPr>
        <p:blipFill>
          <a:blip r:embed="rId3"/>
          <a:stretch/>
        </p:blipFill>
        <p:spPr>
          <a:xfrm>
            <a:off x="4663440" y="2029320"/>
            <a:ext cx="482400" cy="482400"/>
          </a:xfrm>
          <a:prstGeom prst="rect">
            <a:avLst/>
          </a:prstGeom>
          <a:ln w="0">
            <a:noFill/>
          </a:ln>
        </p:spPr>
      </p:pic>
      <p:pic>
        <p:nvPicPr>
          <p:cNvPr id="295" name="Graphic 16" descr=""/>
          <p:cNvPicPr/>
          <p:nvPr/>
        </p:nvPicPr>
        <p:blipFill>
          <a:blip r:embed="rId4"/>
          <a:stretch/>
        </p:blipFill>
        <p:spPr>
          <a:xfrm>
            <a:off x="4657320" y="2340360"/>
            <a:ext cx="2652840" cy="265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78248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Achieving timely enteral feeding is critical to support and development of preterm babies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7" name="Rectangle 3"/>
          <p:cNvSpPr/>
          <p:nvPr/>
        </p:nvSpPr>
        <p:spPr>
          <a:xfrm>
            <a:off x="7345080" y="6494760"/>
            <a:ext cx="44146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Fanaro S, 2013; 2. Senterre T, 2014; 3. Koletzko B, 2014; 4. Chen CM, 2012.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98" name="TextBox 8"/>
          <p:cNvSpPr/>
          <p:nvPr/>
        </p:nvSpPr>
        <p:spPr>
          <a:xfrm>
            <a:off x="9289800" y="6277320"/>
            <a:ext cx="24620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NEC, necrotising enterocolitis.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99" name="Abgerundetes Rechteck 5"/>
          <p:cNvSpPr/>
          <p:nvPr/>
        </p:nvSpPr>
        <p:spPr>
          <a:xfrm>
            <a:off x="4114800" y="2189520"/>
            <a:ext cx="3961440" cy="501480"/>
          </a:xfrm>
          <a:prstGeom prst="roundRect">
            <a:avLst>
              <a:gd name="adj" fmla="val 16762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Benefits of timely enteral feeding</a:t>
            </a:r>
            <a:r>
              <a:rPr b="0" lang="en-GB" sz="1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1-4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0" name="TextBox 6"/>
          <p:cNvSpPr/>
          <p:nvPr/>
        </p:nvSpPr>
        <p:spPr>
          <a:xfrm>
            <a:off x="1405800" y="2938680"/>
            <a:ext cx="2514600" cy="180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Promote growth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Support normal development of the GI tract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Promote nutrient intake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Support neurodevelopment and long-term health outcomes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1" name="TextBox 7"/>
          <p:cNvSpPr/>
          <p:nvPr/>
        </p:nvSpPr>
        <p:spPr>
          <a:xfrm>
            <a:off x="8621640" y="3207960"/>
            <a:ext cx="2482560" cy="101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Minimise the risk of NEC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Avoid health problems related to feeding by intravenous lines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2" name="Pfeil nach unten 19"/>
          <p:cNvSpPr/>
          <p:nvPr/>
        </p:nvSpPr>
        <p:spPr>
          <a:xfrm rot="10800000">
            <a:off x="917640" y="3091680"/>
            <a:ext cx="470520" cy="15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Pfeil nach unten 19"/>
          <p:cNvSpPr/>
          <p:nvPr/>
        </p:nvSpPr>
        <p:spPr>
          <a:xfrm>
            <a:off x="8121240" y="3090960"/>
            <a:ext cx="470520" cy="15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4" name="Graphic 4" descr=""/>
          <p:cNvPicPr/>
          <p:nvPr/>
        </p:nvPicPr>
        <p:blipFill>
          <a:blip r:embed="rId1"/>
          <a:stretch/>
        </p:blipFill>
        <p:spPr>
          <a:xfrm>
            <a:off x="4374360" y="2379960"/>
            <a:ext cx="3484440" cy="348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2021-04-12T09:20:28Z</dcterms:created>
  <dc:creator>Jane Randall</dc:creator>
  <dc:description/>
  <dc:language>en-US</dc:language>
  <cp:lastModifiedBy>James L'Esteve</cp:lastModifiedBy>
  <dcterms:modified xsi:type="dcterms:W3CDTF">2021-10-26T14:09:20Z</dcterms:modified>
  <cp:revision>123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ActionId">
    <vt:lpwstr>090c9947-7838-4d26-9dc6-80c5a3bf814a</vt:lpwstr>
  </property>
  <property fmtid="{D5CDD505-2E9C-101B-9397-08002B2CF9AE}" pid="3" name="MSIP_Label_1ada0a2f-b917-4d51-b0d0-d418a10c8b23_ContentBits">
    <vt:lpwstr>0</vt:lpwstr>
  </property>
  <property fmtid="{D5CDD505-2E9C-101B-9397-08002B2CF9AE}" pid="4" name="MSIP_Label_1ada0a2f-b917-4d51-b0d0-d418a10c8b23_Enabled">
    <vt:lpwstr>true</vt:lpwstr>
  </property>
  <property fmtid="{D5CDD505-2E9C-101B-9397-08002B2CF9AE}" pid="5" name="MSIP_Label_1ada0a2f-b917-4d51-b0d0-d418a10c8b23_Method">
    <vt:lpwstr>Standard</vt:lpwstr>
  </property>
  <property fmtid="{D5CDD505-2E9C-101B-9397-08002B2CF9AE}" pid="6" name="MSIP_Label_1ada0a2f-b917-4d51-b0d0-d418a10c8b23_Name">
    <vt:lpwstr>1ada0a2f-b917-4d51-b0d0-d418a10c8b23</vt:lpwstr>
  </property>
  <property fmtid="{D5CDD505-2E9C-101B-9397-08002B2CF9AE}" pid="7" name="MSIP_Label_1ada0a2f-b917-4d51-b0d0-d418a10c8b23_SetDate">
    <vt:lpwstr>2021-05-21T11:38:31Z</vt:lpwstr>
  </property>
  <property fmtid="{D5CDD505-2E9C-101B-9397-08002B2CF9AE}" pid="8" name="MSIP_Label_1ada0a2f-b917-4d51-b0d0-d418a10c8b23_SiteId">
    <vt:lpwstr>12a3af23-a769-4654-847f-958f3d479f4a</vt:lpwstr>
  </property>
  <property fmtid="{D5CDD505-2E9C-101B-9397-08002B2CF9AE}" pid="9" name="Notes">
    <vt:r8>8</vt:r8>
  </property>
  <property fmtid="{D5CDD505-2E9C-101B-9397-08002B2CF9AE}" pid="10" name="PresentationFormat">
    <vt:lpwstr>Widescreen</vt:lpwstr>
  </property>
  <property fmtid="{D5CDD505-2E9C-101B-9397-08002B2CF9AE}" pid="11" name="Slides">
    <vt:r8>24</vt:r8>
  </property>
</Properties>
</file>